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9"/>
  </p:notesMasterIdLst>
  <p:handoutMasterIdLst>
    <p:handoutMasterId r:id="rId70"/>
  </p:handoutMasterIdLst>
  <p:sldIdLst>
    <p:sldId id="617" r:id="rId2"/>
    <p:sldId id="429" r:id="rId3"/>
    <p:sldId id="538" r:id="rId4"/>
    <p:sldId id="470" r:id="rId5"/>
    <p:sldId id="469" r:id="rId6"/>
    <p:sldId id="468" r:id="rId7"/>
    <p:sldId id="539" r:id="rId8"/>
    <p:sldId id="540" r:id="rId9"/>
    <p:sldId id="542" r:id="rId10"/>
    <p:sldId id="602" r:id="rId11"/>
    <p:sldId id="544" r:id="rId12"/>
    <p:sldId id="545" r:id="rId13"/>
    <p:sldId id="546" r:id="rId14"/>
    <p:sldId id="541" r:id="rId15"/>
    <p:sldId id="467" r:id="rId16"/>
    <p:sldId id="471" r:id="rId17"/>
    <p:sldId id="472" r:id="rId18"/>
    <p:sldId id="473" r:id="rId19"/>
    <p:sldId id="557" r:id="rId20"/>
    <p:sldId id="558" r:id="rId21"/>
    <p:sldId id="477" r:id="rId22"/>
    <p:sldId id="577" r:id="rId23"/>
    <p:sldId id="578" r:id="rId24"/>
    <p:sldId id="581" r:id="rId25"/>
    <p:sldId id="582" r:id="rId26"/>
    <p:sldId id="531" r:id="rId27"/>
    <p:sldId id="532" r:id="rId28"/>
    <p:sldId id="533" r:id="rId29"/>
    <p:sldId id="534" r:id="rId30"/>
    <p:sldId id="535" r:id="rId31"/>
    <p:sldId id="536" r:id="rId32"/>
    <p:sldId id="603" r:id="rId33"/>
    <p:sldId id="604" r:id="rId34"/>
    <p:sldId id="605" r:id="rId35"/>
    <p:sldId id="483" r:id="rId36"/>
    <p:sldId id="552" r:id="rId37"/>
    <p:sldId id="487" r:id="rId38"/>
    <p:sldId id="485" r:id="rId39"/>
    <p:sldId id="583" r:id="rId40"/>
    <p:sldId id="612" r:id="rId41"/>
    <p:sldId id="613" r:id="rId42"/>
    <p:sldId id="614" r:id="rId43"/>
    <p:sldId id="615" r:id="rId44"/>
    <p:sldId id="616" r:id="rId45"/>
    <p:sldId id="564" r:id="rId46"/>
    <p:sldId id="513" r:id="rId47"/>
    <p:sldId id="514" r:id="rId48"/>
    <p:sldId id="515" r:id="rId49"/>
    <p:sldId id="516" r:id="rId50"/>
    <p:sldId id="517" r:id="rId51"/>
    <p:sldId id="518" r:id="rId52"/>
    <p:sldId id="519" r:id="rId53"/>
    <p:sldId id="493" r:id="rId54"/>
    <p:sldId id="495" r:id="rId55"/>
    <p:sldId id="496" r:id="rId56"/>
    <p:sldId id="600" r:id="rId57"/>
    <p:sldId id="521" r:id="rId58"/>
    <p:sldId id="566" r:id="rId59"/>
    <p:sldId id="567" r:id="rId60"/>
    <p:sldId id="559" r:id="rId61"/>
    <p:sldId id="560" r:id="rId62"/>
    <p:sldId id="608" r:id="rId63"/>
    <p:sldId id="609" r:id="rId64"/>
    <p:sldId id="610" r:id="rId65"/>
    <p:sldId id="611" r:id="rId66"/>
    <p:sldId id="607" r:id="rId67"/>
    <p:sldId id="425" r:id="rId6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56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495778"/>
    <a:srgbClr val="009999"/>
    <a:srgbClr val="7CC5A1"/>
    <a:srgbClr val="B7DDC8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39" autoAdjust="0"/>
    <p:restoredTop sz="99821" autoAdjust="0"/>
  </p:normalViewPr>
  <p:slideViewPr>
    <p:cSldViewPr>
      <p:cViewPr>
        <p:scale>
          <a:sx n="66" d="100"/>
          <a:sy n="66" d="100"/>
        </p:scale>
        <p:origin x="480" y="192"/>
      </p:cViewPr>
      <p:guideLst>
        <p:guide orient="horz" pos="3120"/>
        <p:guide pos="5616"/>
      </p:guideLst>
    </p:cSldViewPr>
  </p:slideViewPr>
  <p:outlineViewPr>
    <p:cViewPr>
      <p:scale>
        <a:sx n="33" d="100"/>
        <a:sy n="33" d="100"/>
      </p:scale>
      <p:origin x="0" y="51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image" Target="../media/image5.emf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3" Type="http://schemas.openxmlformats.org/officeDocument/2006/relationships/image" Target="../media/image29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5" Type="http://schemas.openxmlformats.org/officeDocument/2006/relationships/image" Target="../media/image31.emf"/><Relationship Id="rId10" Type="http://schemas.openxmlformats.org/officeDocument/2006/relationships/image" Target="../media/image36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image" Target="../media/image42.emf"/><Relationship Id="rId7" Type="http://schemas.openxmlformats.org/officeDocument/2006/relationships/image" Target="../media/image46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Relationship Id="rId6" Type="http://schemas.openxmlformats.org/officeDocument/2006/relationships/image" Target="../media/image45.emf"/><Relationship Id="rId11" Type="http://schemas.openxmlformats.org/officeDocument/2006/relationships/image" Target="../media/image50.emf"/><Relationship Id="rId5" Type="http://schemas.openxmlformats.org/officeDocument/2006/relationships/image" Target="../media/image44.emf"/><Relationship Id="rId10" Type="http://schemas.openxmlformats.org/officeDocument/2006/relationships/image" Target="../media/image49.emf"/><Relationship Id="rId4" Type="http://schemas.openxmlformats.org/officeDocument/2006/relationships/image" Target="../media/image43.emf"/><Relationship Id="rId9" Type="http://schemas.openxmlformats.org/officeDocument/2006/relationships/image" Target="../media/image48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image" Target="../media/image55.emf"/><Relationship Id="rId7" Type="http://schemas.openxmlformats.org/officeDocument/2006/relationships/image" Target="../media/image59.emf"/><Relationship Id="rId2" Type="http://schemas.openxmlformats.org/officeDocument/2006/relationships/image" Target="../media/image54.emf"/><Relationship Id="rId1" Type="http://schemas.openxmlformats.org/officeDocument/2006/relationships/image" Target="../media/image53.emf"/><Relationship Id="rId6" Type="http://schemas.openxmlformats.org/officeDocument/2006/relationships/image" Target="../media/image58.emf"/><Relationship Id="rId5" Type="http://schemas.openxmlformats.org/officeDocument/2006/relationships/image" Target="../media/image57.emf"/><Relationship Id="rId10" Type="http://schemas.openxmlformats.org/officeDocument/2006/relationships/image" Target="../media/image62.emf"/><Relationship Id="rId4" Type="http://schemas.openxmlformats.org/officeDocument/2006/relationships/image" Target="../media/image56.emf"/><Relationship Id="rId9" Type="http://schemas.openxmlformats.org/officeDocument/2006/relationships/image" Target="../media/image61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7" Type="http://schemas.openxmlformats.org/officeDocument/2006/relationships/image" Target="../media/image69.emf"/><Relationship Id="rId2" Type="http://schemas.openxmlformats.org/officeDocument/2006/relationships/image" Target="../media/image64.emf"/><Relationship Id="rId1" Type="http://schemas.openxmlformats.org/officeDocument/2006/relationships/image" Target="../media/image63.emf"/><Relationship Id="rId6" Type="http://schemas.openxmlformats.org/officeDocument/2006/relationships/image" Target="../media/image68.emf"/><Relationship Id="rId5" Type="http://schemas.openxmlformats.org/officeDocument/2006/relationships/image" Target="../media/image67.emf"/><Relationship Id="rId4" Type="http://schemas.openxmlformats.org/officeDocument/2006/relationships/image" Target="../media/image66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image" Target="../media/image70.emf"/><Relationship Id="rId5" Type="http://schemas.openxmlformats.org/officeDocument/2006/relationships/image" Target="../media/image74.emf"/><Relationship Id="rId4" Type="http://schemas.openxmlformats.org/officeDocument/2006/relationships/image" Target="../media/image73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7" Type="http://schemas.openxmlformats.org/officeDocument/2006/relationships/image" Target="../media/image86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Relationship Id="rId6" Type="http://schemas.openxmlformats.org/officeDocument/2006/relationships/image" Target="../media/image85.emf"/><Relationship Id="rId5" Type="http://schemas.openxmlformats.org/officeDocument/2006/relationships/image" Target="../media/image84.emf"/><Relationship Id="rId4" Type="http://schemas.openxmlformats.org/officeDocument/2006/relationships/image" Target="../media/image83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Relationship Id="rId4" Type="http://schemas.openxmlformats.org/officeDocument/2006/relationships/image" Target="../media/image90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image" Target="../media/image92.emf"/><Relationship Id="rId1" Type="http://schemas.openxmlformats.org/officeDocument/2006/relationships/image" Target="../media/image91.emf"/><Relationship Id="rId6" Type="http://schemas.openxmlformats.org/officeDocument/2006/relationships/image" Target="../media/image96.emf"/><Relationship Id="rId5" Type="http://schemas.openxmlformats.org/officeDocument/2006/relationships/image" Target="../media/image95.emf"/><Relationship Id="rId4" Type="http://schemas.openxmlformats.org/officeDocument/2006/relationships/image" Target="../media/image94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Relationship Id="rId5" Type="http://schemas.openxmlformats.org/officeDocument/2006/relationships/image" Target="../media/image101.emf"/><Relationship Id="rId4" Type="http://schemas.openxmlformats.org/officeDocument/2006/relationships/image" Target="../media/image100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emf"/><Relationship Id="rId2" Type="http://schemas.openxmlformats.org/officeDocument/2006/relationships/image" Target="../media/image103.emf"/><Relationship Id="rId1" Type="http://schemas.openxmlformats.org/officeDocument/2006/relationships/image" Target="../media/image102.emf"/><Relationship Id="rId5" Type="http://schemas.openxmlformats.org/officeDocument/2006/relationships/image" Target="../media/image106.emf"/><Relationship Id="rId4" Type="http://schemas.openxmlformats.org/officeDocument/2006/relationships/image" Target="../media/image105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F43492-06E1-48D4-ADD7-7AF35AB1F2F2}" type="datetimeFigureOut">
              <a:rPr lang="ru-RU" smtClean="0"/>
              <a:pPr/>
              <a:t>28.01.2016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3F360-EA71-41CB-AAD8-653BB68BC8A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747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9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Щелчок правит 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1750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1751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cs typeface="+mn-cs"/>
              </a:defRPr>
            </a:lvl1pPr>
          </a:lstStyle>
          <a:p>
            <a:pPr>
              <a:defRPr/>
            </a:pPr>
            <a:fld id="{B5C227E0-6EB8-4BA3-AD78-ADF1397B5A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9F9331-8ECF-404F-976A-501DB4EFCE17}" type="slidenum">
              <a:rPr lang="ru-RU" smtClean="0"/>
              <a:pPr>
                <a:defRPr/>
              </a:pPr>
              <a:t>2</a:t>
            </a:fld>
            <a:endParaRPr lang="ru-RU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Dear colleagues!</a:t>
            </a:r>
          </a:p>
          <a:p>
            <a:pPr eaLnBrk="1" hangingPunct="1">
              <a:defRPr/>
            </a:pPr>
            <a:r>
              <a:rPr lang="en-US"/>
              <a:t>I would like to present our report with prof.Kovalev </a:t>
            </a:r>
          </a:p>
          <a:p>
            <a:pPr eaLnBrk="1" hangingPunct="1">
              <a:defRPr/>
            </a:pPr>
            <a:r>
              <a:rPr lang="en-US"/>
              <a:t> </a:t>
            </a:r>
            <a:r>
              <a:rPr 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Investigation of heterogeneous recombination of oxygen atoms on the Si-based surfaces</a:t>
            </a:r>
            <a:endParaRPr lang="ru-RU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n-US" altLang="zh-CN"/>
              <a:t>Our work is devoted to theoretical predicting  of atomic recombination efficiency on space vehicles coatings by molecular dynamic simulation.</a:t>
            </a:r>
            <a:endParaRPr lang="en-US"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defRPr/>
            </a:pPr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B0AFB4D-3BCB-4EC8-AFD5-EFC07A530A03}" type="slidenum">
              <a:rPr lang="ru-RU" smtClean="0"/>
              <a:pPr>
                <a:defRPr/>
              </a:pPr>
              <a:t>20</a:t>
            </a:fld>
            <a:endParaRPr lang="ru-RU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96CE0E-F5B0-43A8-A4AA-5A5207CCE9A7}" type="slidenum">
              <a:rPr lang="ru-RU" smtClean="0"/>
              <a:pPr>
                <a:defRPr/>
              </a:pPr>
              <a:t>32</a:t>
            </a:fld>
            <a:endParaRPr lang="ru-RU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6F827C-5CC0-4036-B69B-0E973E36D9A8}" type="slidenum">
              <a:rPr lang="ru-RU" smtClean="0"/>
              <a:pPr>
                <a:defRPr/>
              </a:pPr>
              <a:t>35</a:t>
            </a:fld>
            <a:endParaRPr lang="ru-RU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2CD120-BF0D-4665-B047-77491EE91E58}" type="slidenum">
              <a:rPr lang="ru-RU" smtClean="0"/>
              <a:pPr>
                <a:defRPr/>
              </a:pPr>
              <a:t>37</a:t>
            </a:fld>
            <a:endParaRPr lang="ru-RU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1D80C8-7A63-47AC-9CF3-5F497230BC95}" type="slidenum">
              <a:rPr lang="ru-RU"/>
              <a:pPr/>
              <a:t>45</a:t>
            </a:fld>
            <a:endParaRPr lang="ru-RU"/>
          </a:p>
        </p:txBody>
      </p:sp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EE7DCA-5172-4210-86FB-2993DFC7F1D8}" type="slidenum">
              <a:rPr lang="ru-RU"/>
              <a:pPr/>
              <a:t>46</a:t>
            </a:fld>
            <a:endParaRPr lang="ru-RU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6C24ED-AF9E-42B5-A655-037B60F41E44}" type="slidenum">
              <a:rPr lang="ru-RU"/>
              <a:pPr/>
              <a:t>47</a:t>
            </a:fld>
            <a:endParaRPr lang="ru-RU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3D2B2E-EB44-49F9-9C65-3B50F8059239}" type="slidenum">
              <a:rPr lang="ru-RU"/>
              <a:pPr/>
              <a:t>48</a:t>
            </a:fld>
            <a:endParaRPr lang="ru-RU"/>
          </a:p>
        </p:txBody>
      </p:sp>
      <p:sp>
        <p:nvSpPr>
          <p:cNvPr id="198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FEE667-760F-4CF4-B534-8336EF996056}" type="slidenum">
              <a:rPr lang="ru-RU"/>
              <a:pPr/>
              <a:t>49</a:t>
            </a:fld>
            <a:endParaRPr lang="ru-RU"/>
          </a:p>
        </p:txBody>
      </p:sp>
      <p:sp>
        <p:nvSpPr>
          <p:cNvPr id="200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1BBE20-72DE-45E9-BAE7-D02978CA55EE}" type="slidenum">
              <a:rPr lang="ru-RU"/>
              <a:pPr/>
              <a:t>50</a:t>
            </a:fld>
            <a:endParaRPr lang="ru-RU"/>
          </a:p>
        </p:txBody>
      </p:sp>
      <p:sp>
        <p:nvSpPr>
          <p:cNvPr id="202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4CC18F-4FD1-45FA-A424-8F17DD1D88CB}" type="slidenum">
              <a:rPr lang="ru-RU"/>
              <a:pPr/>
              <a:t>51</a:t>
            </a:fld>
            <a:endParaRPr lang="ru-RU"/>
          </a:p>
        </p:txBody>
      </p:sp>
      <p:sp>
        <p:nvSpPr>
          <p:cNvPr id="20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EE3BE7-80AB-4315-9D91-6162270A679D}" type="slidenum">
              <a:rPr lang="ru-RU"/>
              <a:pPr/>
              <a:t>52</a:t>
            </a:fld>
            <a:endParaRPr lang="ru-RU"/>
          </a:p>
        </p:txBody>
      </p:sp>
      <p:sp>
        <p:nvSpPr>
          <p:cNvPr id="206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2947EC-C338-48E0-BBFA-4D26845050CD}" type="slidenum">
              <a:rPr lang="ru-RU" smtClean="0"/>
              <a:pPr>
                <a:defRPr/>
              </a:pPr>
              <a:t>53</a:t>
            </a:fld>
            <a:endParaRPr lang="ru-RU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072CB7-4ECA-4C56-A4F0-888C88F19901}" type="slidenum">
              <a:rPr lang="ru-RU" smtClean="0"/>
              <a:pPr>
                <a:defRPr/>
              </a:pPr>
              <a:t>54</a:t>
            </a:fld>
            <a:endParaRPr lang="ru-RU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9D962E-C43E-4BAD-B1BE-0D58CB67A2E4}" type="slidenum">
              <a:rPr lang="ru-RU" smtClean="0"/>
              <a:pPr>
                <a:defRPr/>
              </a:pPr>
              <a:t>55</a:t>
            </a:fld>
            <a:endParaRPr lang="ru-RU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9D962E-C43E-4BAD-B1BE-0D58CB67A2E4}" type="slidenum">
              <a:rPr lang="ru-RU" smtClean="0"/>
              <a:pPr>
                <a:defRPr/>
              </a:pPr>
              <a:t>56</a:t>
            </a:fld>
            <a:endParaRPr lang="ru-RU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86C334-558C-48E3-A937-07E7D3052AF5}" type="slidenum">
              <a:rPr lang="ru-RU"/>
              <a:pPr/>
              <a:t>57</a:t>
            </a:fld>
            <a:endParaRPr lang="ru-RU"/>
          </a:p>
        </p:txBody>
      </p:sp>
      <p:sp>
        <p:nvSpPr>
          <p:cNvPr id="208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B7A582-F10C-400B-8989-CE143E54B4A7}" type="slidenum">
              <a:rPr lang="ru-RU"/>
              <a:pPr/>
              <a:t>58</a:t>
            </a:fld>
            <a:endParaRPr lang="ru-RU"/>
          </a:p>
        </p:txBody>
      </p:sp>
      <p:sp>
        <p:nvSpPr>
          <p:cNvPr id="267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9BBBB3-A7CB-43B6-8661-F0B654E5636B}" type="slidenum">
              <a:rPr lang="ru-RU"/>
              <a:pPr/>
              <a:t>59</a:t>
            </a:fld>
            <a:endParaRPr lang="ru-RU"/>
          </a:p>
        </p:txBody>
      </p:sp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AF58ED-83D7-4E10-988E-7C1C3618562D}" type="slidenum">
              <a:rPr lang="ru-RU" smtClean="0"/>
              <a:pPr>
                <a:defRPr/>
              </a:pPr>
              <a:t>60</a:t>
            </a:fld>
            <a:endParaRPr lang="ru-RU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4698DB-190D-44C7-A771-0260D3C7305F}" type="slidenum">
              <a:rPr lang="ru-RU" smtClean="0"/>
              <a:pPr>
                <a:defRPr/>
              </a:pPr>
              <a:t>61</a:t>
            </a:fld>
            <a:endParaRPr lang="ru-RU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4698DB-190D-44C7-A771-0260D3C7305F}" type="slidenum">
              <a:rPr lang="ru-RU" smtClean="0"/>
              <a:pPr>
                <a:defRPr/>
              </a:pPr>
              <a:t>62</a:t>
            </a:fld>
            <a:endParaRPr lang="ru-RU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4698DB-190D-44C7-A771-0260D3C7305F}" type="slidenum">
              <a:rPr lang="ru-RU" smtClean="0"/>
              <a:pPr>
                <a:defRPr/>
              </a:pPr>
              <a:t>63</a:t>
            </a:fld>
            <a:endParaRPr lang="ru-RU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4698DB-190D-44C7-A771-0260D3C7305F}" type="slidenum">
              <a:rPr lang="ru-RU" smtClean="0"/>
              <a:pPr>
                <a:defRPr/>
              </a:pPr>
              <a:t>64</a:t>
            </a:fld>
            <a:endParaRPr lang="ru-RU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4698DB-190D-44C7-A771-0260D3C7305F}" type="slidenum">
              <a:rPr lang="ru-RU" smtClean="0"/>
              <a:pPr>
                <a:defRPr/>
              </a:pPr>
              <a:t>65</a:t>
            </a:fld>
            <a:endParaRPr lang="ru-RU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89DD542-A362-4B69-88EB-20C329FCDC77}" type="slidenum">
              <a:rPr lang="ru-RU" smtClean="0"/>
              <a:pPr>
                <a:defRPr/>
              </a:pPr>
              <a:t>67</a:t>
            </a:fld>
            <a:endParaRPr lang="ru-RU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07A52-07FC-4CD0-BB75-579EA85AF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CEBF43-45E0-4870-97E3-450A586924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CB37E-4295-4097-A946-FE14818C1B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8C1FB-45EE-4564-82A9-1C6DE9705A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5B1F-1A8E-425A-8D12-553B4B3702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E4DA1-5E2A-4B4E-A483-E963C375E3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C0B46-85AA-497F-B908-2E55BECEBB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AE890-8F3D-4B7C-9807-24B04BFCD8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2E214-9378-4B29-BC7D-D74E67A755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03AB6-789C-43A8-A164-F129704DBB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8DE94-354B-4D46-8192-40877287E1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D082C-A5D9-4756-B54D-75F5915607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248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cs typeface="+mn-cs"/>
              </a:defRPr>
            </a:lvl1pPr>
          </a:lstStyle>
          <a:p>
            <a:pPr>
              <a:defRPr/>
            </a:pPr>
            <a:fld id="{319652FD-C221-4900-912D-0819DE5690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cover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Times New Roman" pitchFamily="18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2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9.e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1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8.emf"/><Relationship Id="rId4" Type="http://schemas.openxmlformats.org/officeDocument/2006/relationships/image" Target="../media/image5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0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2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5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13" Type="http://schemas.openxmlformats.org/officeDocument/2006/relationships/oleObject" Target="../embeddings/oleObject24.bin"/><Relationship Id="rId18" Type="http://schemas.openxmlformats.org/officeDocument/2006/relationships/image" Target="../media/image34.emf"/><Relationship Id="rId26" Type="http://schemas.openxmlformats.org/officeDocument/2006/relationships/image" Target="../media/image38.emf"/><Relationship Id="rId3" Type="http://schemas.openxmlformats.org/officeDocument/2006/relationships/oleObject" Target="../embeddings/oleObject19.bin"/><Relationship Id="rId21" Type="http://schemas.openxmlformats.org/officeDocument/2006/relationships/oleObject" Target="../embeddings/oleObject28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31.emf"/><Relationship Id="rId17" Type="http://schemas.openxmlformats.org/officeDocument/2006/relationships/oleObject" Target="../embeddings/oleObject26.bin"/><Relationship Id="rId25" Type="http://schemas.openxmlformats.org/officeDocument/2006/relationships/oleObject" Target="../embeddings/oleObject30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3.emf"/><Relationship Id="rId20" Type="http://schemas.openxmlformats.org/officeDocument/2006/relationships/image" Target="../media/image35.e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28.emf"/><Relationship Id="rId11" Type="http://schemas.openxmlformats.org/officeDocument/2006/relationships/oleObject" Target="../embeddings/oleObject23.bin"/><Relationship Id="rId24" Type="http://schemas.openxmlformats.org/officeDocument/2006/relationships/image" Target="../media/image37.emf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25.bin"/><Relationship Id="rId23" Type="http://schemas.openxmlformats.org/officeDocument/2006/relationships/oleObject" Target="../embeddings/oleObject29.bin"/><Relationship Id="rId28" Type="http://schemas.openxmlformats.org/officeDocument/2006/relationships/image" Target="../media/image39.emf"/><Relationship Id="rId10" Type="http://schemas.openxmlformats.org/officeDocument/2006/relationships/image" Target="../media/image30.emf"/><Relationship Id="rId19" Type="http://schemas.openxmlformats.org/officeDocument/2006/relationships/oleObject" Target="../embeddings/oleObject27.bin"/><Relationship Id="rId4" Type="http://schemas.openxmlformats.org/officeDocument/2006/relationships/image" Target="../media/image27.emf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32.emf"/><Relationship Id="rId22" Type="http://schemas.openxmlformats.org/officeDocument/2006/relationships/image" Target="../media/image36.emf"/><Relationship Id="rId27" Type="http://schemas.openxmlformats.org/officeDocument/2006/relationships/oleObject" Target="../embeddings/oleObject31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13" Type="http://schemas.openxmlformats.org/officeDocument/2006/relationships/oleObject" Target="../embeddings/oleObject37.bin"/><Relationship Id="rId18" Type="http://schemas.openxmlformats.org/officeDocument/2006/relationships/image" Target="../media/image47.emf"/><Relationship Id="rId3" Type="http://schemas.openxmlformats.org/officeDocument/2006/relationships/oleObject" Target="../embeddings/oleObject32.bin"/><Relationship Id="rId21" Type="http://schemas.openxmlformats.org/officeDocument/2006/relationships/oleObject" Target="../embeddings/oleObject41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44.emf"/><Relationship Id="rId17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6.emf"/><Relationship Id="rId20" Type="http://schemas.openxmlformats.org/officeDocument/2006/relationships/image" Target="../media/image48.e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41.emf"/><Relationship Id="rId11" Type="http://schemas.openxmlformats.org/officeDocument/2006/relationships/oleObject" Target="../embeddings/oleObject36.bin"/><Relationship Id="rId24" Type="http://schemas.openxmlformats.org/officeDocument/2006/relationships/image" Target="../media/image50.emf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38.bin"/><Relationship Id="rId23" Type="http://schemas.openxmlformats.org/officeDocument/2006/relationships/oleObject" Target="../embeddings/oleObject42.bin"/><Relationship Id="rId10" Type="http://schemas.openxmlformats.org/officeDocument/2006/relationships/image" Target="../media/image43.emf"/><Relationship Id="rId19" Type="http://schemas.openxmlformats.org/officeDocument/2006/relationships/oleObject" Target="../embeddings/oleObject40.bin"/><Relationship Id="rId4" Type="http://schemas.openxmlformats.org/officeDocument/2006/relationships/image" Target="../media/image40.e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45.emf"/><Relationship Id="rId22" Type="http://schemas.openxmlformats.org/officeDocument/2006/relationships/image" Target="../media/image4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51.emf"/><Relationship Id="rId4" Type="http://schemas.openxmlformats.org/officeDocument/2006/relationships/oleObject" Target="../embeddings/oleObject43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emf"/><Relationship Id="rId13" Type="http://schemas.openxmlformats.org/officeDocument/2006/relationships/oleObject" Target="../embeddings/oleObject49.bin"/><Relationship Id="rId18" Type="http://schemas.openxmlformats.org/officeDocument/2006/relationships/image" Target="../media/image60.emf"/><Relationship Id="rId3" Type="http://schemas.openxmlformats.org/officeDocument/2006/relationships/oleObject" Target="../embeddings/oleObject44.bin"/><Relationship Id="rId21" Type="http://schemas.openxmlformats.org/officeDocument/2006/relationships/oleObject" Target="../embeddings/oleObject53.bin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57.emf"/><Relationship Id="rId17" Type="http://schemas.openxmlformats.org/officeDocument/2006/relationships/oleObject" Target="../embeddings/oleObject51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9.emf"/><Relationship Id="rId20" Type="http://schemas.openxmlformats.org/officeDocument/2006/relationships/image" Target="../media/image61.e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54.emf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5.bin"/><Relationship Id="rId15" Type="http://schemas.openxmlformats.org/officeDocument/2006/relationships/oleObject" Target="../embeddings/oleObject50.bin"/><Relationship Id="rId10" Type="http://schemas.openxmlformats.org/officeDocument/2006/relationships/image" Target="../media/image56.emf"/><Relationship Id="rId19" Type="http://schemas.openxmlformats.org/officeDocument/2006/relationships/oleObject" Target="../embeddings/oleObject52.bin"/><Relationship Id="rId4" Type="http://schemas.openxmlformats.org/officeDocument/2006/relationships/image" Target="../media/image53.emf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58.emf"/><Relationship Id="rId22" Type="http://schemas.openxmlformats.org/officeDocument/2006/relationships/image" Target="../media/image62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13" Type="http://schemas.openxmlformats.org/officeDocument/2006/relationships/image" Target="../media/image67.e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4.emf"/><Relationship Id="rId12" Type="http://schemas.openxmlformats.org/officeDocument/2006/relationships/oleObject" Target="../embeddings/oleObject58.bin"/><Relationship Id="rId17" Type="http://schemas.openxmlformats.org/officeDocument/2006/relationships/image" Target="../media/image69.e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60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55.bin"/><Relationship Id="rId11" Type="http://schemas.openxmlformats.org/officeDocument/2006/relationships/image" Target="../media/image66.emf"/><Relationship Id="rId5" Type="http://schemas.openxmlformats.org/officeDocument/2006/relationships/image" Target="../media/image63.emf"/><Relationship Id="rId15" Type="http://schemas.openxmlformats.org/officeDocument/2006/relationships/image" Target="../media/image68.emf"/><Relationship Id="rId10" Type="http://schemas.openxmlformats.org/officeDocument/2006/relationships/oleObject" Target="../embeddings/oleObject57.bin"/><Relationship Id="rId4" Type="http://schemas.openxmlformats.org/officeDocument/2006/relationships/oleObject" Target="../embeddings/oleObject54.bin"/><Relationship Id="rId9" Type="http://schemas.openxmlformats.org/officeDocument/2006/relationships/image" Target="../media/image65.emf"/><Relationship Id="rId14" Type="http://schemas.openxmlformats.org/officeDocument/2006/relationships/oleObject" Target="../embeddings/oleObject59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emf"/><Relationship Id="rId3" Type="http://schemas.openxmlformats.org/officeDocument/2006/relationships/oleObject" Target="../embeddings/oleObject61.bin"/><Relationship Id="rId7" Type="http://schemas.openxmlformats.org/officeDocument/2006/relationships/oleObject" Target="../embeddings/oleObject63.bin"/><Relationship Id="rId12" Type="http://schemas.openxmlformats.org/officeDocument/2006/relationships/image" Target="../media/image74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71.emf"/><Relationship Id="rId11" Type="http://schemas.openxmlformats.org/officeDocument/2006/relationships/oleObject" Target="../embeddings/oleObject65.bin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73.emf"/><Relationship Id="rId4" Type="http://schemas.openxmlformats.org/officeDocument/2006/relationships/image" Target="../media/image70.emf"/><Relationship Id="rId9" Type="http://schemas.openxmlformats.org/officeDocument/2006/relationships/oleObject" Target="../embeddings/oleObject64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13" Type="http://schemas.openxmlformats.org/officeDocument/2006/relationships/oleObject" Target="../embeddings/oleObject71.bin"/><Relationship Id="rId3" Type="http://schemas.openxmlformats.org/officeDocument/2006/relationships/oleObject" Target="../embeddings/oleObject66.bin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84.emf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86.e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81.emf"/><Relationship Id="rId11" Type="http://schemas.openxmlformats.org/officeDocument/2006/relationships/oleObject" Target="../embeddings/oleObject70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2.bin"/><Relationship Id="rId10" Type="http://schemas.openxmlformats.org/officeDocument/2006/relationships/image" Target="../media/image83.emf"/><Relationship Id="rId4" Type="http://schemas.openxmlformats.org/officeDocument/2006/relationships/image" Target="../media/image80.emf"/><Relationship Id="rId9" Type="http://schemas.openxmlformats.org/officeDocument/2006/relationships/oleObject" Target="../embeddings/oleObject69.bin"/><Relationship Id="rId14" Type="http://schemas.openxmlformats.org/officeDocument/2006/relationships/image" Target="../media/image85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emf"/><Relationship Id="rId3" Type="http://schemas.openxmlformats.org/officeDocument/2006/relationships/oleObject" Target="../embeddings/oleObject73.bin"/><Relationship Id="rId7" Type="http://schemas.openxmlformats.org/officeDocument/2006/relationships/oleObject" Target="../embeddings/oleObject7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88.emf"/><Relationship Id="rId5" Type="http://schemas.openxmlformats.org/officeDocument/2006/relationships/oleObject" Target="../embeddings/oleObject74.bin"/><Relationship Id="rId10" Type="http://schemas.openxmlformats.org/officeDocument/2006/relationships/image" Target="../media/image90.emf"/><Relationship Id="rId4" Type="http://schemas.openxmlformats.org/officeDocument/2006/relationships/image" Target="../media/image87.emf"/><Relationship Id="rId9" Type="http://schemas.openxmlformats.org/officeDocument/2006/relationships/oleObject" Target="../embeddings/oleObject76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emf"/><Relationship Id="rId13" Type="http://schemas.openxmlformats.org/officeDocument/2006/relationships/oleObject" Target="../embeddings/oleObject82.bin"/><Relationship Id="rId3" Type="http://schemas.openxmlformats.org/officeDocument/2006/relationships/oleObject" Target="../embeddings/oleObject77.bin"/><Relationship Id="rId7" Type="http://schemas.openxmlformats.org/officeDocument/2006/relationships/oleObject" Target="../embeddings/oleObject79.bin"/><Relationship Id="rId12" Type="http://schemas.openxmlformats.org/officeDocument/2006/relationships/image" Target="../media/image95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92.emf"/><Relationship Id="rId11" Type="http://schemas.openxmlformats.org/officeDocument/2006/relationships/oleObject" Target="../embeddings/oleObject81.bin"/><Relationship Id="rId5" Type="http://schemas.openxmlformats.org/officeDocument/2006/relationships/oleObject" Target="../embeddings/oleObject78.bin"/><Relationship Id="rId10" Type="http://schemas.openxmlformats.org/officeDocument/2006/relationships/image" Target="../media/image94.emf"/><Relationship Id="rId4" Type="http://schemas.openxmlformats.org/officeDocument/2006/relationships/image" Target="../media/image91.emf"/><Relationship Id="rId9" Type="http://schemas.openxmlformats.org/officeDocument/2006/relationships/oleObject" Target="../embeddings/oleObject80.bin"/><Relationship Id="rId14" Type="http://schemas.openxmlformats.org/officeDocument/2006/relationships/image" Target="../media/image96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emf"/><Relationship Id="rId3" Type="http://schemas.openxmlformats.org/officeDocument/2006/relationships/oleObject" Target="../embeddings/oleObject83.bin"/><Relationship Id="rId7" Type="http://schemas.openxmlformats.org/officeDocument/2006/relationships/oleObject" Target="../embeddings/oleObject85.bin"/><Relationship Id="rId12" Type="http://schemas.openxmlformats.org/officeDocument/2006/relationships/image" Target="../media/image10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98.emf"/><Relationship Id="rId11" Type="http://schemas.openxmlformats.org/officeDocument/2006/relationships/oleObject" Target="../embeddings/oleObject87.bin"/><Relationship Id="rId5" Type="http://schemas.openxmlformats.org/officeDocument/2006/relationships/oleObject" Target="../embeddings/oleObject84.bin"/><Relationship Id="rId10" Type="http://schemas.openxmlformats.org/officeDocument/2006/relationships/image" Target="../media/image100.emf"/><Relationship Id="rId4" Type="http://schemas.openxmlformats.org/officeDocument/2006/relationships/image" Target="../media/image97.emf"/><Relationship Id="rId9" Type="http://schemas.openxmlformats.org/officeDocument/2006/relationships/oleObject" Target="../embeddings/oleObject86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emf"/><Relationship Id="rId3" Type="http://schemas.openxmlformats.org/officeDocument/2006/relationships/oleObject" Target="../embeddings/oleObject88.bin"/><Relationship Id="rId7" Type="http://schemas.openxmlformats.org/officeDocument/2006/relationships/oleObject" Target="../embeddings/oleObject90.bin"/><Relationship Id="rId12" Type="http://schemas.openxmlformats.org/officeDocument/2006/relationships/image" Target="../media/image106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03.emf"/><Relationship Id="rId11" Type="http://schemas.openxmlformats.org/officeDocument/2006/relationships/oleObject" Target="../embeddings/oleObject92.bin"/><Relationship Id="rId5" Type="http://schemas.openxmlformats.org/officeDocument/2006/relationships/oleObject" Target="../embeddings/oleObject89.bin"/><Relationship Id="rId10" Type="http://schemas.openxmlformats.org/officeDocument/2006/relationships/image" Target="../media/image105.emf"/><Relationship Id="rId4" Type="http://schemas.openxmlformats.org/officeDocument/2006/relationships/image" Target="../media/image102.emf"/><Relationship Id="rId9" Type="http://schemas.openxmlformats.org/officeDocument/2006/relationships/oleObject" Target="../embeddings/oleObject91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30.emf"/><Relationship Id="rId5" Type="http://schemas.openxmlformats.org/officeDocument/2006/relationships/oleObject" Target="../embeddings/oleObject93.bin"/><Relationship Id="rId4" Type="http://schemas.openxmlformats.org/officeDocument/2006/relationships/image" Target="../media/image131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32.emf"/><Relationship Id="rId5" Type="http://schemas.openxmlformats.org/officeDocument/2006/relationships/oleObject" Target="../embeddings/oleObject94.bin"/><Relationship Id="rId4" Type="http://schemas.openxmlformats.org/officeDocument/2006/relationships/image" Target="../media/image13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34.emf"/><Relationship Id="rId5" Type="http://schemas.openxmlformats.org/officeDocument/2006/relationships/oleObject" Target="../embeddings/oleObject95.bin"/><Relationship Id="rId4" Type="http://schemas.openxmlformats.org/officeDocument/2006/relationships/image" Target="../media/image13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48007"/>
      </p:ext>
    </p:extLst>
  </p:cSld>
  <p:clrMapOvr>
    <a:masterClrMapping/>
  </p:clrMapOvr>
  <p:transition>
    <p:cover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0" y="5257800"/>
            <a:ext cx="85344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2000" i="1">
                <a:solidFill>
                  <a:srgbClr val="FFFFCC"/>
                </a:solidFill>
                <a:latin typeface="Arial" charset="0"/>
              </a:rPr>
              <a:t>Институт Механики МГУ им. М.В.Ломоносова</a:t>
            </a:r>
          </a:p>
        </p:txBody>
      </p:sp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0" y="1700808"/>
            <a:ext cx="8460432" cy="146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Теоретическое исследование реакций Зельдовича </a:t>
            </a:r>
          </a:p>
          <a:p>
            <a:pPr algn="r"/>
            <a:r>
              <a:rPr lang="ru-RU" dirty="0" smtClean="0">
                <a:solidFill>
                  <a:schemeClr val="bg1"/>
                </a:solidFill>
                <a:latin typeface="Arial" charset="0"/>
              </a:rPr>
              <a:t>в термически неравновесных условиях</a:t>
            </a:r>
            <a:endParaRPr lang="ru-RU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250825" y="3403600"/>
            <a:ext cx="828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2000">
                <a:solidFill>
                  <a:srgbClr val="FFFFCC"/>
                </a:solidFill>
                <a:latin typeface="Arial" charset="0"/>
              </a:rPr>
              <a:t>М.Ю. Погосбекян, А.Л. Сергиевская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39263" y="-9216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00" dirty="0">
              <a:cs typeface="Times New Roman" panose="02020603050405020304" pitchFamily="18" charset="0"/>
            </a:endParaRPr>
          </a:p>
          <a:p>
            <a:r>
              <a:rPr lang="ru-RU" sz="1000" dirty="0">
                <a:cs typeface="Times New Roman" panose="02020603050405020304" pitchFamily="18" charset="0"/>
              </a:rPr>
              <a:t> </a:t>
            </a:r>
            <a:r>
              <a:rPr lang="en-US" sz="1000" dirty="0">
                <a:cs typeface="Times New Roman" panose="02020603050405020304" pitchFamily="18" charset="0"/>
              </a:rPr>
              <a:t>Physical-Chemical Kinetics in Gas Dynamics</a:t>
            </a:r>
            <a:r>
              <a:rPr lang="ru-RU" sz="1000" dirty="0">
                <a:cs typeface="Times New Roman" panose="02020603050405020304" pitchFamily="18" charset="0"/>
              </a:rPr>
              <a:t>, 2015,</a:t>
            </a:r>
            <a:r>
              <a:rPr lang="en-US" sz="1000" dirty="0">
                <a:cs typeface="Times New Roman" panose="02020603050405020304" pitchFamily="18" charset="0"/>
              </a:rPr>
              <a:t> </a:t>
            </a:r>
            <a:r>
              <a:rPr lang="ru-RU" sz="1000" dirty="0">
                <a:cs typeface="Times New Roman" panose="02020603050405020304" pitchFamily="18" charset="0"/>
              </a:rPr>
              <a:t> </a:t>
            </a:r>
            <a:r>
              <a:rPr lang="en-US" sz="1000" dirty="0">
                <a:cs typeface="Times New Roman" panose="02020603050405020304" pitchFamily="18" charset="0"/>
              </a:rPr>
              <a:t>V</a:t>
            </a:r>
            <a:r>
              <a:rPr lang="ru-RU" sz="1000" dirty="0">
                <a:cs typeface="Times New Roman" panose="02020603050405020304" pitchFamily="18" charset="0"/>
              </a:rPr>
              <a:t>16 (1</a:t>
            </a:r>
            <a:r>
              <a:rPr lang="en-US" sz="1000" dirty="0">
                <a:cs typeface="Times New Roman" panose="02020603050405020304" pitchFamily="18" charset="0"/>
              </a:rPr>
              <a:t>)                                                              http://chemphys.edu.ru/issues/2015-16-1/articles/501/</a:t>
            </a:r>
            <a:endParaRPr lang="ru-RU" sz="1000" dirty="0"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540" y="51644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 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All-Russian Congress of the Fundamental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roblems of Theoretical and Applied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echanics,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Kazan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August,,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 bwMode="auto">
          <a:xfrm>
            <a:off x="539552" y="836712"/>
            <a:ext cx="8496944" cy="720080"/>
          </a:xfrm>
          <a:prstGeom prst="rect">
            <a:avLst/>
          </a:prstGeom>
          <a:solidFill>
            <a:srgbClr val="B7DDC8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8914" name="Rectangle 24"/>
          <p:cNvSpPr>
            <a:spLocks noChangeArrowheads="1"/>
          </p:cNvSpPr>
          <p:nvPr/>
        </p:nvSpPr>
        <p:spPr bwMode="black">
          <a:xfrm>
            <a:off x="722313" y="908621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Введение</a:t>
            </a:r>
          </a:p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Цели и задачи исследований. Основные понятия и терминология. </a:t>
            </a: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38915" name="Rectangle 25"/>
          <p:cNvSpPr>
            <a:spLocks noChangeArrowheads="1"/>
          </p:cNvSpPr>
          <p:nvPr/>
        </p:nvSpPr>
        <p:spPr bwMode="black">
          <a:xfrm>
            <a:off x="609600" y="1033463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22" name="Rectangle 32"/>
          <p:cNvSpPr>
            <a:spLocks noChangeArrowheads="1"/>
          </p:cNvSpPr>
          <p:nvPr/>
        </p:nvSpPr>
        <p:spPr bwMode="auto">
          <a:xfrm>
            <a:off x="179388" y="188913"/>
            <a:ext cx="8785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B7DDC8"/>
                </a:solidFill>
                <a:latin typeface="+mn-lt"/>
                <a:cs typeface="+mn-cs"/>
              </a:rPr>
              <a:t>План доклада</a:t>
            </a:r>
            <a:endParaRPr lang="ru-RU" dirty="0">
              <a:solidFill>
                <a:srgbClr val="B7DDC8"/>
              </a:solidFill>
              <a:latin typeface="+mn-lt"/>
              <a:cs typeface="+mn-cs"/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black">
          <a:xfrm>
            <a:off x="722313" y="1484784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Инструменты моделирования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2" name="Rectangle 25"/>
          <p:cNvSpPr>
            <a:spLocks noChangeArrowheads="1"/>
          </p:cNvSpPr>
          <p:nvPr/>
        </p:nvSpPr>
        <p:spPr bwMode="black">
          <a:xfrm>
            <a:off x="611560" y="175364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black">
          <a:xfrm>
            <a:off x="1012305" y="1916832"/>
            <a:ext cx="813169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Интернет каталог теоретических моделей</a:t>
            </a: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Расчет констант скоростей реакций по теоретическим моделям.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black">
          <a:xfrm>
            <a:off x="899592" y="2185690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5" name="Rectangle 24"/>
          <p:cNvSpPr>
            <a:spLocks noChangeArrowheads="1"/>
          </p:cNvSpPr>
          <p:nvPr/>
        </p:nvSpPr>
        <p:spPr bwMode="black">
          <a:xfrm>
            <a:off x="1012305" y="2564904"/>
            <a:ext cx="8131695" cy="1440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Вычислительный комплекс </a:t>
            </a:r>
            <a:r>
              <a:rPr lang="en-US" sz="1800" dirty="0" smtClean="0">
                <a:solidFill>
                  <a:srgbClr val="FFFFCC"/>
                </a:solidFill>
                <a:latin typeface="+mn-lt"/>
                <a:cs typeface="+mn-cs"/>
              </a:rPr>
              <a:t>MD Trajectory </a:t>
            </a:r>
            <a:endParaRPr lang="ru-RU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Моделирования динамики молекулярных реакций методом классических траекторий.</a:t>
            </a:r>
            <a:endParaRPr lang="en-US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6" name="Rectangle 25"/>
          <p:cNvSpPr>
            <a:spLocks noChangeArrowheads="1"/>
          </p:cNvSpPr>
          <p:nvPr/>
        </p:nvSpPr>
        <p:spPr bwMode="black">
          <a:xfrm>
            <a:off x="899592" y="283376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black">
          <a:xfrm>
            <a:off x="724273" y="3572917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Процессы диссоциации и обменные химические реакции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black">
          <a:xfrm>
            <a:off x="611560" y="3841775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black">
          <a:xfrm>
            <a:off x="1012305" y="400496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Верификация </a:t>
            </a:r>
            <a:r>
              <a:rPr lang="ru-RU" sz="1800" dirty="0" err="1" smtClean="0">
                <a:solidFill>
                  <a:srgbClr val="FFFFCC"/>
                </a:solidFill>
                <a:latin typeface="+mn-lt"/>
                <a:cs typeface="+mn-cs"/>
              </a:rPr>
              <a:t>двухтемпературных</a:t>
            </a: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 моделей на основе МКТ расчетов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black">
          <a:xfrm>
            <a:off x="899592" y="427382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black">
          <a:xfrm>
            <a:off x="1012305" y="436500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Верификация уровневых моделей на основе МКТ расчетов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9" name="Rectangle 25"/>
          <p:cNvSpPr>
            <a:spLocks noChangeArrowheads="1"/>
          </p:cNvSpPr>
          <p:nvPr/>
        </p:nvSpPr>
        <p:spPr bwMode="black">
          <a:xfrm>
            <a:off x="899592" y="46338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6" name="Rectangle 24"/>
          <p:cNvSpPr>
            <a:spLocks noChangeArrowheads="1"/>
          </p:cNvSpPr>
          <p:nvPr/>
        </p:nvSpPr>
        <p:spPr bwMode="black">
          <a:xfrm>
            <a:off x="724273" y="4869061"/>
            <a:ext cx="8421687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Выводы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37" name="Rectangle 25"/>
          <p:cNvSpPr>
            <a:spLocks noChangeArrowheads="1"/>
          </p:cNvSpPr>
          <p:nvPr/>
        </p:nvSpPr>
        <p:spPr bwMode="black">
          <a:xfrm>
            <a:off x="611560" y="506581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4"/>
          <p:cNvSpPr>
            <a:spLocks noChangeArrowheads="1"/>
          </p:cNvSpPr>
          <p:nvPr/>
        </p:nvSpPr>
        <p:spPr bwMode="black">
          <a:xfrm>
            <a:off x="722313" y="836613"/>
            <a:ext cx="8421687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Для целого ряда важных прикладных задач газовой динамики необходимо моделировать химическую кинетику в термически неравновесных условиях.</a:t>
            </a:r>
          </a:p>
        </p:txBody>
      </p:sp>
      <p:sp>
        <p:nvSpPr>
          <p:cNvPr id="38915" name="Rectangle 25"/>
          <p:cNvSpPr>
            <a:spLocks noChangeArrowheads="1"/>
          </p:cNvSpPr>
          <p:nvPr/>
        </p:nvSpPr>
        <p:spPr bwMode="black">
          <a:xfrm>
            <a:off x="609600" y="10334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16" name="Rectangle 26"/>
          <p:cNvSpPr>
            <a:spLocks noChangeArrowheads="1"/>
          </p:cNvSpPr>
          <p:nvPr/>
        </p:nvSpPr>
        <p:spPr bwMode="black">
          <a:xfrm>
            <a:off x="722313" y="1989138"/>
            <a:ext cx="8421687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Экспериментальные данные по константам скорости химических реакций в сильно неравновесных условиях крайне малочисленны и получены для ограниченного числа процессов.</a:t>
            </a:r>
          </a:p>
        </p:txBody>
      </p:sp>
      <p:sp>
        <p:nvSpPr>
          <p:cNvPr id="38917" name="Rectangle 27"/>
          <p:cNvSpPr>
            <a:spLocks noChangeArrowheads="1"/>
          </p:cNvSpPr>
          <p:nvPr/>
        </p:nvSpPr>
        <p:spPr bwMode="black">
          <a:xfrm>
            <a:off x="609600" y="21859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18" name="Rectangle 28"/>
          <p:cNvSpPr>
            <a:spLocks noChangeArrowheads="1"/>
          </p:cNvSpPr>
          <p:nvPr/>
        </p:nvSpPr>
        <p:spPr bwMode="black">
          <a:xfrm>
            <a:off x="1262063" y="4868863"/>
            <a:ext cx="7881937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Достаточно достоверные данные о поверхности потенциальной энергии (ППЭ) позволяют получить константы скорости реакций на основе решения задачи динамики столкновения для всех трех указанных выше приближений.</a:t>
            </a:r>
          </a:p>
        </p:txBody>
      </p:sp>
      <p:sp>
        <p:nvSpPr>
          <p:cNvPr id="38919" name="Rectangle 29"/>
          <p:cNvSpPr>
            <a:spLocks noChangeArrowheads="1"/>
          </p:cNvSpPr>
          <p:nvPr/>
        </p:nvSpPr>
        <p:spPr bwMode="black">
          <a:xfrm>
            <a:off x="1149350" y="506571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20" name="Rectangle 30"/>
          <p:cNvSpPr>
            <a:spLocks noChangeArrowheads="1"/>
          </p:cNvSpPr>
          <p:nvPr/>
        </p:nvSpPr>
        <p:spPr bwMode="black">
          <a:xfrm>
            <a:off x="722313" y="3141663"/>
            <a:ext cx="842168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Теоретические модели для определения </a:t>
            </a:r>
            <a:r>
              <a:rPr lang="ru-RU" sz="1800" dirty="0" err="1">
                <a:solidFill>
                  <a:srgbClr val="FFFFCC"/>
                </a:solidFill>
                <a:latin typeface="+mn-lt"/>
                <a:cs typeface="+mn-cs"/>
              </a:rPr>
              <a:t>двухтемпературных</a:t>
            </a: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 и уровневых констант скорости химических реакций имеют ряд подгоночных параметров, которые необходимо определять либо из эксперимента, либо на основе тех или иных допущений и предположений.</a:t>
            </a:r>
          </a:p>
        </p:txBody>
      </p:sp>
      <p:sp>
        <p:nvSpPr>
          <p:cNvPr id="38921" name="Rectangle 31"/>
          <p:cNvSpPr>
            <a:spLocks noChangeArrowheads="1"/>
          </p:cNvSpPr>
          <p:nvPr/>
        </p:nvSpPr>
        <p:spPr bwMode="black">
          <a:xfrm>
            <a:off x="609600" y="333851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22" name="Rectangle 32"/>
          <p:cNvSpPr>
            <a:spLocks noChangeArrowheads="1"/>
          </p:cNvSpPr>
          <p:nvPr/>
        </p:nvSpPr>
        <p:spPr bwMode="auto">
          <a:xfrm>
            <a:off x="179388" y="188913"/>
            <a:ext cx="8785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B7DDC8"/>
                </a:solidFill>
                <a:latin typeface="+mn-lt"/>
                <a:cs typeface="+mn-cs"/>
              </a:rPr>
              <a:t>Мотивация исследований</a:t>
            </a:r>
            <a:endParaRPr lang="ru-RU" dirty="0">
              <a:solidFill>
                <a:srgbClr val="B7DDC8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4"/>
          <p:cNvSpPr>
            <a:spLocks noChangeArrowheads="1"/>
          </p:cNvSpPr>
          <p:nvPr/>
        </p:nvSpPr>
        <p:spPr bwMode="auto">
          <a:xfrm>
            <a:off x="4389438" y="952500"/>
            <a:ext cx="45751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Орбитальный космический</a:t>
            </a:r>
            <a:r>
              <a:rPr lang="en-US" sz="1800" dirty="0">
                <a:solidFill>
                  <a:srgbClr val="FFFFCC"/>
                </a:solidFill>
                <a:latin typeface="+mj-lt"/>
                <a:cs typeface="+mn-cs"/>
              </a:rPr>
              <a:t> </a:t>
            </a: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корабль. Вход в атмосферу</a:t>
            </a:r>
            <a:r>
              <a:rPr lang="en-US" sz="1800" dirty="0">
                <a:solidFill>
                  <a:srgbClr val="FFFFCC"/>
                </a:solidFill>
                <a:latin typeface="+mj-lt"/>
                <a:cs typeface="+mn-cs"/>
              </a:rPr>
              <a:t> (T &gt;&gt; </a:t>
            </a:r>
            <a:r>
              <a:rPr lang="en-US" sz="1800" dirty="0" err="1">
                <a:solidFill>
                  <a:srgbClr val="FFFFCC"/>
                </a:solidFill>
                <a:latin typeface="+mj-lt"/>
                <a:cs typeface="+mn-cs"/>
              </a:rPr>
              <a:t>Tv</a:t>
            </a:r>
            <a:r>
              <a:rPr lang="en-US" sz="1800" dirty="0">
                <a:solidFill>
                  <a:srgbClr val="FFFFCC"/>
                </a:solidFill>
                <a:latin typeface="+mj-lt"/>
                <a:cs typeface="+mn-cs"/>
              </a:rPr>
              <a:t>)</a:t>
            </a:r>
            <a:endParaRPr lang="ru-RU" sz="1800" dirty="0">
              <a:solidFill>
                <a:srgbClr val="FFFFCC"/>
              </a:solidFill>
              <a:latin typeface="+mj-lt"/>
              <a:cs typeface="+mn-cs"/>
            </a:endParaRPr>
          </a:p>
        </p:txBody>
      </p:sp>
      <p:sp>
        <p:nvSpPr>
          <p:cNvPr id="37891" name="Rectangle 26"/>
          <p:cNvSpPr>
            <a:spLocks noChangeArrowheads="1"/>
          </p:cNvSpPr>
          <p:nvPr/>
        </p:nvSpPr>
        <p:spPr bwMode="auto">
          <a:xfrm>
            <a:off x="1547813" y="4659313"/>
            <a:ext cx="32035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Газовый разряд</a:t>
            </a:r>
            <a:r>
              <a:rPr lang="en-US" sz="1800" dirty="0">
                <a:solidFill>
                  <a:srgbClr val="FFFFCC"/>
                </a:solidFill>
                <a:latin typeface="+mj-lt"/>
                <a:cs typeface="+mn-cs"/>
              </a:rPr>
              <a:t> (T &lt;&lt; </a:t>
            </a:r>
            <a:r>
              <a:rPr lang="en-US" sz="1800" dirty="0" err="1">
                <a:solidFill>
                  <a:srgbClr val="FFFFCC"/>
                </a:solidFill>
                <a:latin typeface="+mj-lt"/>
                <a:cs typeface="+mn-cs"/>
              </a:rPr>
              <a:t>Tv</a:t>
            </a:r>
            <a:r>
              <a:rPr lang="en-US" sz="1800" dirty="0">
                <a:solidFill>
                  <a:srgbClr val="FFFFCC"/>
                </a:solidFill>
                <a:latin typeface="+mj-lt"/>
                <a:cs typeface="+mn-cs"/>
              </a:rPr>
              <a:t>)</a:t>
            </a:r>
            <a:endParaRPr lang="ru-RU" sz="1800" dirty="0">
              <a:solidFill>
                <a:srgbClr val="FFFFCC"/>
              </a:solidFill>
              <a:latin typeface="+mj-lt"/>
              <a:cs typeface="+mn-cs"/>
            </a:endParaRPr>
          </a:p>
        </p:txBody>
      </p:sp>
      <p:grpSp>
        <p:nvGrpSpPr>
          <p:cNvPr id="20484" name="Group 57"/>
          <p:cNvGrpSpPr>
            <a:grpSpLocks/>
          </p:cNvGrpSpPr>
          <p:nvPr/>
        </p:nvGrpSpPr>
        <p:grpSpPr bwMode="auto">
          <a:xfrm>
            <a:off x="395288" y="836613"/>
            <a:ext cx="3959225" cy="3475037"/>
            <a:chOff x="249" y="799"/>
            <a:chExt cx="2494" cy="2189"/>
          </a:xfrm>
        </p:grpSpPr>
        <p:pic>
          <p:nvPicPr>
            <p:cNvPr id="20495" name="Picture 13" descr="Shutt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6" y="821"/>
              <a:ext cx="2400" cy="2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0496" name="Group 36"/>
            <p:cNvGrpSpPr>
              <a:grpSpLocks/>
            </p:cNvGrpSpPr>
            <p:nvPr/>
          </p:nvGrpSpPr>
          <p:grpSpPr bwMode="auto">
            <a:xfrm>
              <a:off x="249" y="799"/>
              <a:ext cx="2494" cy="2189"/>
              <a:chOff x="249" y="799"/>
              <a:chExt cx="2494" cy="2189"/>
            </a:xfrm>
          </p:grpSpPr>
          <p:sp>
            <p:nvSpPr>
              <p:cNvPr id="20498" name="Rectangle 17"/>
              <p:cNvSpPr>
                <a:spLocks noChangeArrowheads="1"/>
              </p:cNvSpPr>
              <p:nvPr/>
            </p:nvSpPr>
            <p:spPr bwMode="auto">
              <a:xfrm>
                <a:off x="249" y="822"/>
                <a:ext cx="57" cy="2140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  <p:sp>
            <p:nvSpPr>
              <p:cNvPr id="20499" name="Rectangle 19"/>
              <p:cNvSpPr>
                <a:spLocks noChangeArrowheads="1"/>
              </p:cNvSpPr>
              <p:nvPr/>
            </p:nvSpPr>
            <p:spPr bwMode="auto">
              <a:xfrm rot="-5400000">
                <a:off x="1467" y="-419"/>
                <a:ext cx="57" cy="2494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  <p:sp>
            <p:nvSpPr>
              <p:cNvPr id="20500" name="Rectangle 31"/>
              <p:cNvSpPr>
                <a:spLocks noChangeArrowheads="1"/>
              </p:cNvSpPr>
              <p:nvPr/>
            </p:nvSpPr>
            <p:spPr bwMode="auto">
              <a:xfrm rot="-5400000">
                <a:off x="1467" y="1713"/>
                <a:ext cx="57" cy="2494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  <p:sp>
            <p:nvSpPr>
              <p:cNvPr id="20501" name="Rectangle 32"/>
              <p:cNvSpPr>
                <a:spLocks noChangeArrowheads="1"/>
              </p:cNvSpPr>
              <p:nvPr/>
            </p:nvSpPr>
            <p:spPr bwMode="auto">
              <a:xfrm>
                <a:off x="2686" y="822"/>
                <a:ext cx="57" cy="2140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</p:grpSp>
        <p:sp>
          <p:nvSpPr>
            <p:cNvPr id="20497" name="Rectangle 20"/>
            <p:cNvSpPr>
              <a:spLocks noChangeArrowheads="1"/>
            </p:cNvSpPr>
            <p:nvPr/>
          </p:nvSpPr>
          <p:spPr bwMode="auto">
            <a:xfrm>
              <a:off x="2686" y="968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grpSp>
        <p:nvGrpSpPr>
          <p:cNvPr id="20485" name="Group 59"/>
          <p:cNvGrpSpPr>
            <a:grpSpLocks/>
          </p:cNvGrpSpPr>
          <p:nvPr/>
        </p:nvGrpSpPr>
        <p:grpSpPr bwMode="auto">
          <a:xfrm>
            <a:off x="4786313" y="1844675"/>
            <a:ext cx="3959225" cy="3475038"/>
            <a:chOff x="3015" y="1870"/>
            <a:chExt cx="2494" cy="2189"/>
          </a:xfrm>
        </p:grpSpPr>
        <p:pic>
          <p:nvPicPr>
            <p:cNvPr id="20488" name="Picture 11" descr="GasDischar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61" y="1888"/>
              <a:ext cx="2400" cy="2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0489" name="Group 37"/>
            <p:cNvGrpSpPr>
              <a:grpSpLocks/>
            </p:cNvGrpSpPr>
            <p:nvPr/>
          </p:nvGrpSpPr>
          <p:grpSpPr bwMode="auto">
            <a:xfrm>
              <a:off x="3015" y="1870"/>
              <a:ext cx="2494" cy="2189"/>
              <a:chOff x="249" y="799"/>
              <a:chExt cx="2494" cy="2189"/>
            </a:xfrm>
          </p:grpSpPr>
          <p:sp>
            <p:nvSpPr>
              <p:cNvPr id="20491" name="Rectangle 38"/>
              <p:cNvSpPr>
                <a:spLocks noChangeArrowheads="1"/>
              </p:cNvSpPr>
              <p:nvPr/>
            </p:nvSpPr>
            <p:spPr bwMode="auto">
              <a:xfrm>
                <a:off x="249" y="822"/>
                <a:ext cx="57" cy="2140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  <p:sp>
            <p:nvSpPr>
              <p:cNvPr id="20492" name="Rectangle 39"/>
              <p:cNvSpPr>
                <a:spLocks noChangeArrowheads="1"/>
              </p:cNvSpPr>
              <p:nvPr/>
            </p:nvSpPr>
            <p:spPr bwMode="auto">
              <a:xfrm rot="-5400000">
                <a:off x="1467" y="-419"/>
                <a:ext cx="57" cy="2494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  <p:sp>
            <p:nvSpPr>
              <p:cNvPr id="20493" name="Rectangle 40"/>
              <p:cNvSpPr>
                <a:spLocks noChangeArrowheads="1"/>
              </p:cNvSpPr>
              <p:nvPr/>
            </p:nvSpPr>
            <p:spPr bwMode="auto">
              <a:xfrm rot="-5400000">
                <a:off x="1467" y="1713"/>
                <a:ext cx="57" cy="2494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  <p:sp>
            <p:nvSpPr>
              <p:cNvPr id="20494" name="Rectangle 41"/>
              <p:cNvSpPr>
                <a:spLocks noChangeArrowheads="1"/>
              </p:cNvSpPr>
              <p:nvPr/>
            </p:nvSpPr>
            <p:spPr bwMode="auto">
              <a:xfrm>
                <a:off x="2686" y="822"/>
                <a:ext cx="57" cy="2140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</p:grpSp>
        <p:sp>
          <p:nvSpPr>
            <p:cNvPr id="20490" name="Rectangle 42"/>
            <p:cNvSpPr>
              <a:spLocks noChangeArrowheads="1"/>
            </p:cNvSpPr>
            <p:nvPr/>
          </p:nvSpPr>
          <p:spPr bwMode="auto">
            <a:xfrm>
              <a:off x="3015" y="3831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37894" name="Rectangle 56"/>
          <p:cNvSpPr>
            <a:spLocks noChangeArrowheads="1"/>
          </p:cNvSpPr>
          <p:nvPr/>
        </p:nvSpPr>
        <p:spPr bwMode="auto">
          <a:xfrm>
            <a:off x="152400" y="188913"/>
            <a:ext cx="8991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200" dirty="0">
                <a:solidFill>
                  <a:srgbClr val="B7DDC8"/>
                </a:solidFill>
                <a:latin typeface="+mj-lt"/>
                <a:cs typeface="+mn-cs"/>
              </a:rPr>
              <a:t>Термически неравновесные условия</a:t>
            </a:r>
          </a:p>
        </p:txBody>
      </p:sp>
      <p:sp>
        <p:nvSpPr>
          <p:cNvPr id="37895" name="Rectangle 58"/>
          <p:cNvSpPr>
            <a:spLocks noChangeArrowheads="1"/>
          </p:cNvSpPr>
          <p:nvPr/>
        </p:nvSpPr>
        <p:spPr bwMode="auto">
          <a:xfrm>
            <a:off x="2051050" y="5589588"/>
            <a:ext cx="70929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200" dirty="0">
                <a:solidFill>
                  <a:srgbClr val="CCECFF"/>
                </a:solidFill>
                <a:latin typeface="+mj-lt"/>
                <a:cs typeface="+mn-cs"/>
              </a:rPr>
              <a:t>Прикладные задачи</a:t>
            </a:r>
            <a:r>
              <a:rPr lang="ru-RU" sz="1800" dirty="0">
                <a:solidFill>
                  <a:srgbClr val="CCECFF"/>
                </a:solidFill>
                <a:latin typeface="+mj-lt"/>
                <a:cs typeface="+mn-cs"/>
              </a:rPr>
              <a:t> </a:t>
            </a:r>
          </a:p>
          <a:p>
            <a:pPr>
              <a:defRPr/>
            </a:pP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в физико-химической газовой динамике, физике лазеров, химической технологии, физике плазмы, экологии и т.д.</a:t>
            </a:r>
          </a:p>
        </p:txBody>
      </p:sp>
    </p:spTree>
  </p:cSld>
  <p:clrMapOvr>
    <a:masterClrMapping/>
  </p:clrMapOvr>
  <p:transition>
    <p:cover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Rectangle 3"/>
          <p:cNvSpPr>
            <a:spLocks noChangeArrowheads="1"/>
          </p:cNvSpPr>
          <p:nvPr/>
        </p:nvSpPr>
        <p:spPr bwMode="black">
          <a:xfrm>
            <a:off x="381000" y="2924175"/>
            <a:ext cx="57753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Термически равновесная химическая кинетика</a:t>
            </a:r>
          </a:p>
        </p:txBody>
      </p:sp>
      <p:sp>
        <p:nvSpPr>
          <p:cNvPr id="1035" name="Rectangle 4"/>
          <p:cNvSpPr>
            <a:spLocks noChangeArrowheads="1"/>
          </p:cNvSpPr>
          <p:nvPr/>
        </p:nvSpPr>
        <p:spPr bwMode="black">
          <a:xfrm>
            <a:off x="304800" y="307975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4108" name="Rectangle 9"/>
          <p:cNvSpPr>
            <a:spLocks noChangeArrowheads="1"/>
          </p:cNvSpPr>
          <p:nvPr/>
        </p:nvSpPr>
        <p:spPr bwMode="black">
          <a:xfrm>
            <a:off x="611188" y="3357563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1. Однотемпературный подход</a:t>
            </a:r>
            <a:endParaRPr lang="ru-RU" sz="1800">
              <a:latin typeface="+mj-lt"/>
              <a:cs typeface="+mn-cs"/>
            </a:endParaRPr>
          </a:p>
        </p:txBody>
      </p:sp>
      <p:sp>
        <p:nvSpPr>
          <p:cNvPr id="4109" name="Rectangle 10"/>
          <p:cNvSpPr>
            <a:spLocks noChangeArrowheads="1"/>
          </p:cNvSpPr>
          <p:nvPr/>
        </p:nvSpPr>
        <p:spPr bwMode="black">
          <a:xfrm>
            <a:off x="381000" y="3814763"/>
            <a:ext cx="6278563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j-lt"/>
                <a:cs typeface="+mn-cs"/>
              </a:rPr>
              <a:t>Термически неравновесная химическая кинетика</a:t>
            </a:r>
          </a:p>
        </p:txBody>
      </p:sp>
      <p:sp>
        <p:nvSpPr>
          <p:cNvPr id="1038" name="Rectangle 11"/>
          <p:cNvSpPr>
            <a:spLocks noChangeArrowheads="1"/>
          </p:cNvSpPr>
          <p:nvPr/>
        </p:nvSpPr>
        <p:spPr bwMode="black">
          <a:xfrm>
            <a:off x="304800" y="397510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4111" name="Rectangle 13"/>
          <p:cNvSpPr>
            <a:spLocks noChangeArrowheads="1"/>
          </p:cNvSpPr>
          <p:nvPr/>
        </p:nvSpPr>
        <p:spPr bwMode="black">
          <a:xfrm>
            <a:off x="611188" y="4221163"/>
            <a:ext cx="3746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2. Двухтемпературный подход</a:t>
            </a:r>
            <a:endParaRPr lang="ru-RU" sz="1800">
              <a:latin typeface="+mj-lt"/>
              <a:cs typeface="+mn-cs"/>
            </a:endParaRPr>
          </a:p>
        </p:txBody>
      </p:sp>
      <p:sp>
        <p:nvSpPr>
          <p:cNvPr id="4112" name="Rectangle 15"/>
          <p:cNvSpPr>
            <a:spLocks noChangeArrowheads="1"/>
          </p:cNvSpPr>
          <p:nvPr/>
        </p:nvSpPr>
        <p:spPr bwMode="black">
          <a:xfrm>
            <a:off x="611188" y="4754563"/>
            <a:ext cx="3386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3. Уровневое приближение</a:t>
            </a:r>
            <a:endParaRPr lang="ru-RU" sz="1800" dirty="0">
              <a:latin typeface="+mj-lt"/>
              <a:cs typeface="+mn-cs"/>
            </a:endParaRPr>
          </a:p>
        </p:txBody>
      </p:sp>
      <p:graphicFrame>
        <p:nvGraphicFramePr>
          <p:cNvPr id="1026" name="Object 16"/>
          <p:cNvGraphicFramePr>
            <a:graphicFrameLocks noChangeAspect="1"/>
          </p:cNvGraphicFramePr>
          <p:nvPr/>
        </p:nvGraphicFramePr>
        <p:xfrm>
          <a:off x="4559300" y="3328988"/>
          <a:ext cx="30607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Формула" r:id="rId3" imgW="3060360" imgH="431640" progId="Equation.3">
                  <p:embed/>
                </p:oleObj>
              </mc:Choice>
              <mc:Fallback>
                <p:oleObj name="Формула" r:id="rId3" imgW="3060360" imgH="431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559300" y="3328988"/>
                        <a:ext cx="3060700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17"/>
          <p:cNvGraphicFramePr>
            <a:graphicFrameLocks noChangeAspect="1"/>
          </p:cNvGraphicFramePr>
          <p:nvPr/>
        </p:nvGraphicFramePr>
        <p:xfrm>
          <a:off x="4594225" y="4260850"/>
          <a:ext cx="889000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5" imgW="888840" imgH="317160" progId="Equation.3">
                  <p:embed/>
                </p:oleObj>
              </mc:Choice>
              <mc:Fallback>
                <p:oleObj name="Equation" r:id="rId5" imgW="888840" imgH="31716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594225" y="4260850"/>
                        <a:ext cx="889000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18"/>
          <p:cNvGraphicFramePr>
            <a:graphicFrameLocks noChangeAspect="1"/>
          </p:cNvGraphicFramePr>
          <p:nvPr/>
        </p:nvGraphicFramePr>
        <p:xfrm>
          <a:off x="4594225" y="4792663"/>
          <a:ext cx="6715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7" imgW="672840" imgH="317160" progId="Equation.3">
                  <p:embed/>
                </p:oleObj>
              </mc:Choice>
              <mc:Fallback>
                <p:oleObj name="Equation" r:id="rId7" imgW="672840" imgH="31716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594225" y="4792663"/>
                        <a:ext cx="671513" cy="315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19"/>
          <p:cNvGraphicFramePr>
            <a:graphicFrameLocks noChangeAspect="1"/>
          </p:cNvGraphicFramePr>
          <p:nvPr/>
        </p:nvGraphicFramePr>
        <p:xfrm>
          <a:off x="5614988" y="4781550"/>
          <a:ext cx="811212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9" imgW="812520" imgH="368280" progId="Equation.3">
                  <p:embed/>
                </p:oleObj>
              </mc:Choice>
              <mc:Fallback>
                <p:oleObj name="Equation" r:id="rId9" imgW="812520" imgH="3682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614988" y="4781550"/>
                        <a:ext cx="811212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0" name="Object 20"/>
          <p:cNvGraphicFramePr>
            <a:graphicFrameLocks noChangeAspect="1"/>
          </p:cNvGraphicFramePr>
          <p:nvPr/>
        </p:nvGraphicFramePr>
        <p:xfrm>
          <a:off x="2232025" y="5746750"/>
          <a:ext cx="457200" cy="25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quation" r:id="rId11" imgW="457200" imgH="253800" progId="Equation.3">
                  <p:embed/>
                </p:oleObj>
              </mc:Choice>
              <mc:Fallback>
                <p:oleObj name="Equation" r:id="rId11" imgW="457200" imgH="2538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2232025" y="5746750"/>
                        <a:ext cx="457200" cy="252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Object 21"/>
          <p:cNvGraphicFramePr>
            <a:graphicFrameLocks noChangeAspect="1"/>
          </p:cNvGraphicFramePr>
          <p:nvPr/>
        </p:nvGraphicFramePr>
        <p:xfrm>
          <a:off x="2232025" y="5289550"/>
          <a:ext cx="520700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13" imgW="520560" imgH="317160" progId="Equation.3">
                  <p:embed/>
                </p:oleObj>
              </mc:Choice>
              <mc:Fallback>
                <p:oleObj name="Equation" r:id="rId13" imgW="520560" imgH="31716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2232025" y="5289550"/>
                        <a:ext cx="520700" cy="315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3" name="Rectangle 22"/>
          <p:cNvSpPr>
            <a:spLocks noChangeArrowheads="1"/>
          </p:cNvSpPr>
          <p:nvPr/>
        </p:nvSpPr>
        <p:spPr bwMode="black">
          <a:xfrm>
            <a:off x="2765425" y="5213350"/>
            <a:ext cx="6161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  <a:defRPr/>
            </a:pP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–	поступательная и колебательная температуры</a:t>
            </a:r>
          </a:p>
        </p:txBody>
      </p:sp>
      <p:sp>
        <p:nvSpPr>
          <p:cNvPr id="1042" name="Rectangle 23"/>
          <p:cNvSpPr>
            <a:spLocks noChangeArrowheads="1"/>
          </p:cNvSpPr>
          <p:nvPr/>
        </p:nvSpPr>
        <p:spPr bwMode="black">
          <a:xfrm>
            <a:off x="1509713" y="521335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>
                <a:solidFill>
                  <a:schemeClr val="bg1"/>
                </a:solidFill>
              </a:rPr>
              <a:t>где</a:t>
            </a:r>
            <a:endParaRPr lang="ru-RU" sz="1800"/>
          </a:p>
        </p:txBody>
      </p:sp>
      <p:sp>
        <p:nvSpPr>
          <p:cNvPr id="4115" name="Rectangle 24"/>
          <p:cNvSpPr>
            <a:spLocks noChangeArrowheads="1"/>
          </p:cNvSpPr>
          <p:nvPr/>
        </p:nvSpPr>
        <p:spPr bwMode="black">
          <a:xfrm>
            <a:off x="2765425" y="5594350"/>
            <a:ext cx="6378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  <a:defRPr/>
            </a:pP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–	колебательные состояния реагентов и продуктов</a:t>
            </a:r>
          </a:p>
        </p:txBody>
      </p:sp>
      <p:grpSp>
        <p:nvGrpSpPr>
          <p:cNvPr id="1044" name="Group 45"/>
          <p:cNvGrpSpPr>
            <a:grpSpLocks/>
          </p:cNvGrpSpPr>
          <p:nvPr/>
        </p:nvGrpSpPr>
        <p:grpSpPr bwMode="auto">
          <a:xfrm>
            <a:off x="395288" y="692150"/>
            <a:ext cx="8245475" cy="796925"/>
            <a:chOff x="249" y="845"/>
            <a:chExt cx="5194" cy="502"/>
          </a:xfrm>
        </p:grpSpPr>
        <p:sp>
          <p:nvSpPr>
            <p:cNvPr id="4123" name="Rectangle 40"/>
            <p:cNvSpPr>
              <a:spLocks noChangeArrowheads="1"/>
            </p:cNvSpPr>
            <p:nvPr/>
          </p:nvSpPr>
          <p:spPr bwMode="black">
            <a:xfrm>
              <a:off x="2608" y="970"/>
              <a:ext cx="15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1800" dirty="0">
                  <a:solidFill>
                    <a:schemeClr val="bg1"/>
                  </a:solidFill>
                  <a:latin typeface="+mj-lt"/>
                  <a:cs typeface="+mn-cs"/>
                </a:rPr>
                <a:t>Скорость</a:t>
              </a:r>
              <a:r>
                <a:rPr lang="en-US" sz="1800" dirty="0">
                  <a:solidFill>
                    <a:schemeClr val="bg1"/>
                  </a:solidFill>
                  <a:latin typeface="+mj-lt"/>
                  <a:cs typeface="+mn-cs"/>
                </a:rPr>
                <a:t> </a:t>
              </a:r>
              <a:r>
                <a:rPr lang="ru-RU" sz="1800" dirty="0">
                  <a:solidFill>
                    <a:schemeClr val="bg1"/>
                  </a:solidFill>
                  <a:latin typeface="+mj-lt"/>
                  <a:cs typeface="+mn-cs"/>
                </a:rPr>
                <a:t>реакции</a:t>
              </a:r>
              <a:r>
                <a:rPr lang="en-US" sz="1800" dirty="0">
                  <a:solidFill>
                    <a:schemeClr val="bg1"/>
                  </a:solidFill>
                  <a:latin typeface="+mj-lt"/>
                  <a:cs typeface="+mn-cs"/>
                </a:rPr>
                <a:t> :</a:t>
              </a:r>
              <a:endParaRPr lang="ru-RU" sz="1800" dirty="0">
                <a:latin typeface="+mj-lt"/>
                <a:cs typeface="+mn-cs"/>
              </a:endParaRPr>
            </a:p>
          </p:txBody>
        </p:sp>
        <p:graphicFrame>
          <p:nvGraphicFramePr>
            <p:cNvPr id="1032" name="Object 41"/>
            <p:cNvGraphicFramePr>
              <a:graphicFrameLocks noChangeAspect="1"/>
            </p:cNvGraphicFramePr>
            <p:nvPr/>
          </p:nvGraphicFramePr>
          <p:xfrm>
            <a:off x="4195" y="845"/>
            <a:ext cx="1248" cy="5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" name="Формула" r:id="rId15" imgW="1981080" imgH="799920" progId="Equation.3">
                    <p:embed/>
                  </p:oleObj>
                </mc:Choice>
                <mc:Fallback>
                  <p:oleObj name="Формула" r:id="rId15" imgW="1981080" imgH="799920" progId="Equation.3">
                    <p:embed/>
                    <p:pic>
                      <p:nvPicPr>
                        <p:cNvPr id="0" name="Object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black">
                        <a:xfrm>
                          <a:off x="4195" y="845"/>
                          <a:ext cx="1248" cy="5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3" name="Object 42"/>
            <p:cNvGraphicFramePr>
              <a:graphicFrameLocks noChangeAspect="1"/>
            </p:cNvGraphicFramePr>
            <p:nvPr/>
          </p:nvGraphicFramePr>
          <p:xfrm>
            <a:off x="249" y="935"/>
            <a:ext cx="2008" cy="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7" name="Формула" r:id="rId17" imgW="3187440" imgH="457200" progId="Equation.3">
                    <p:embed/>
                  </p:oleObj>
                </mc:Choice>
                <mc:Fallback>
                  <p:oleObj name="Формула" r:id="rId17" imgW="3187440" imgH="457200" progId="Equation.3">
                    <p:embed/>
                    <p:pic>
                      <p:nvPicPr>
                        <p:cNvPr id="0" name="Object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black">
                        <a:xfrm>
                          <a:off x="249" y="935"/>
                          <a:ext cx="2008" cy="2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45" name="AutoShape 54"/>
          <p:cNvSpPr>
            <a:spLocks noChangeArrowheads="1"/>
          </p:cNvSpPr>
          <p:nvPr/>
        </p:nvSpPr>
        <p:spPr bwMode="auto">
          <a:xfrm>
            <a:off x="6227763" y="2133600"/>
            <a:ext cx="287337" cy="1150938"/>
          </a:xfrm>
          <a:prstGeom prst="downArrow">
            <a:avLst>
              <a:gd name="adj1" fmla="val 42537"/>
              <a:gd name="adj2" fmla="val 94482"/>
            </a:avLst>
          </a:prstGeom>
          <a:solidFill>
            <a:srgbClr val="7CC5A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4118" name="Rectangle 56"/>
          <p:cNvSpPr>
            <a:spLocks noChangeArrowheads="1"/>
          </p:cNvSpPr>
          <p:nvPr/>
        </p:nvSpPr>
        <p:spPr bwMode="auto">
          <a:xfrm>
            <a:off x="152400" y="188913"/>
            <a:ext cx="8991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200" dirty="0">
                <a:solidFill>
                  <a:srgbClr val="B7DDC8"/>
                </a:solidFill>
                <a:latin typeface="+mj-lt"/>
                <a:cs typeface="+mn-cs"/>
              </a:rPr>
              <a:t>Объект моделирования – элементарная химическая реакция</a:t>
            </a:r>
          </a:p>
        </p:txBody>
      </p:sp>
      <p:sp>
        <p:nvSpPr>
          <p:cNvPr id="4119" name="Rectangle 57"/>
          <p:cNvSpPr>
            <a:spLocks noChangeArrowheads="1"/>
          </p:cNvSpPr>
          <p:nvPr/>
        </p:nvSpPr>
        <p:spPr bwMode="black">
          <a:xfrm>
            <a:off x="323850" y="1268413"/>
            <a:ext cx="316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пример: </a:t>
            </a:r>
            <a:r>
              <a:rPr lang="es-ES" sz="1800">
                <a:solidFill>
                  <a:schemeClr val="bg1"/>
                </a:solidFill>
                <a:latin typeface="+mj-lt"/>
                <a:cs typeface="+mn-cs"/>
              </a:rPr>
              <a:t>N2 </a:t>
            </a:r>
            <a:r>
              <a:rPr lang="en-US" sz="1800">
                <a:solidFill>
                  <a:schemeClr val="bg1"/>
                </a:solidFill>
                <a:latin typeface="+mj-lt"/>
                <a:cs typeface="+mn-cs"/>
              </a:rPr>
              <a:t>+ </a:t>
            </a:r>
            <a:r>
              <a:rPr lang="es-ES" sz="1800">
                <a:solidFill>
                  <a:schemeClr val="bg1"/>
                </a:solidFill>
                <a:latin typeface="+mj-lt"/>
                <a:cs typeface="+mn-cs"/>
              </a:rPr>
              <a:t>O </a:t>
            </a:r>
            <a:r>
              <a:rPr lang="es-ES" sz="1800">
                <a:solidFill>
                  <a:schemeClr val="bg1"/>
                </a:solidFill>
                <a:latin typeface="+mj-lt"/>
                <a:cs typeface="+mn-cs"/>
                <a:sym typeface="Symbol" pitchFamily="18" charset="2"/>
              </a:rPr>
              <a:t></a:t>
            </a: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s-ES" sz="1800">
                <a:solidFill>
                  <a:schemeClr val="bg1"/>
                </a:solidFill>
                <a:latin typeface="+mj-lt"/>
                <a:cs typeface="+mn-cs"/>
              </a:rPr>
              <a:t>NO</a:t>
            </a: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 + </a:t>
            </a:r>
            <a:r>
              <a:rPr lang="es-ES" sz="1800">
                <a:solidFill>
                  <a:schemeClr val="bg1"/>
                </a:solidFill>
                <a:latin typeface="+mj-lt"/>
                <a:cs typeface="+mn-cs"/>
              </a:rPr>
              <a:t>N</a:t>
            </a:r>
            <a:endParaRPr lang="ru-RU" sz="1800">
              <a:latin typeface="+mj-lt"/>
              <a:cs typeface="+mn-cs"/>
            </a:endParaRPr>
          </a:p>
        </p:txBody>
      </p:sp>
      <p:sp>
        <p:nvSpPr>
          <p:cNvPr id="4120" name="Rectangle 58"/>
          <p:cNvSpPr>
            <a:spLocks noChangeArrowheads="1"/>
          </p:cNvSpPr>
          <p:nvPr/>
        </p:nvSpPr>
        <p:spPr bwMode="auto">
          <a:xfrm>
            <a:off x="152400" y="1700213"/>
            <a:ext cx="64357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200" dirty="0">
                <a:solidFill>
                  <a:srgbClr val="B7DDC8"/>
                </a:solidFill>
                <a:latin typeface="+mj-lt"/>
                <a:cs typeface="+mn-cs"/>
              </a:rPr>
              <a:t>Цель моделирования – константа скорости</a:t>
            </a:r>
          </a:p>
        </p:txBody>
      </p:sp>
      <p:sp>
        <p:nvSpPr>
          <p:cNvPr id="1049" name="AutoShape 60"/>
          <p:cNvSpPr>
            <a:spLocks noChangeArrowheads="1"/>
          </p:cNvSpPr>
          <p:nvPr/>
        </p:nvSpPr>
        <p:spPr bwMode="auto">
          <a:xfrm rot="-8100000">
            <a:off x="6624638" y="1089025"/>
            <a:ext cx="287338" cy="935037"/>
          </a:xfrm>
          <a:prstGeom prst="downArrow">
            <a:avLst>
              <a:gd name="adj1" fmla="val 42537"/>
              <a:gd name="adj2" fmla="val 95033"/>
            </a:avLst>
          </a:prstGeom>
          <a:solidFill>
            <a:srgbClr val="7CC5A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1050" name="Rectangle 61"/>
          <p:cNvSpPr>
            <a:spLocks noChangeArrowheads="1"/>
          </p:cNvSpPr>
          <p:nvPr/>
        </p:nvSpPr>
        <p:spPr bwMode="black">
          <a:xfrm>
            <a:off x="5327650" y="4754563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>
                <a:solidFill>
                  <a:schemeClr val="bg1"/>
                </a:solidFill>
              </a:rPr>
              <a:t>,</a:t>
            </a:r>
            <a:endParaRPr lang="ru-RU" sz="1800"/>
          </a:p>
        </p:txBody>
      </p:sp>
    </p:spTree>
  </p:cSld>
  <p:clrMapOvr>
    <a:masterClrMapping/>
  </p:clrMapOvr>
  <p:transition>
    <p:cover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762000"/>
          </a:xfrm>
        </p:spPr>
        <p:txBody>
          <a:bodyPr/>
          <a:lstStyle/>
          <a:p>
            <a:pPr eaLnBrk="1" hangingPunct="1"/>
            <a:r>
              <a:rPr lang="ru-RU" sz="2200" dirty="0" smtClean="0">
                <a:solidFill>
                  <a:srgbClr val="B7DDC8"/>
                </a:solidFill>
              </a:rPr>
              <a:t>Целевая функция</a:t>
            </a:r>
          </a:p>
        </p:txBody>
      </p:sp>
      <p:sp>
        <p:nvSpPr>
          <p:cNvPr id="1029" name="Rectangle 3"/>
          <p:cNvSpPr>
            <a:spLocks noChangeArrowheads="1"/>
          </p:cNvSpPr>
          <p:nvPr/>
        </p:nvSpPr>
        <p:spPr bwMode="black">
          <a:xfrm>
            <a:off x="2242442" y="4952156"/>
            <a:ext cx="3633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j-lt"/>
                <a:cs typeface="+mn-cs"/>
              </a:rPr>
              <a:t>Фактор </a:t>
            </a:r>
            <a:r>
              <a:rPr lang="ru-RU" sz="1800" dirty="0" err="1" smtClean="0">
                <a:solidFill>
                  <a:srgbClr val="FFFFCC"/>
                </a:solidFill>
                <a:latin typeface="+mj-lt"/>
                <a:cs typeface="+mn-cs"/>
              </a:rPr>
              <a:t>неравновесности</a:t>
            </a:r>
            <a:endParaRPr lang="ru-RU" sz="1800" dirty="0">
              <a:solidFill>
                <a:srgbClr val="FFFFCC"/>
              </a:solidFill>
              <a:latin typeface="+mj-lt"/>
              <a:cs typeface="+mn-cs"/>
            </a:endParaRPr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black">
          <a:xfrm>
            <a:off x="2129730" y="5149006"/>
            <a:ext cx="90487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1040" name="Rectangle 17"/>
          <p:cNvSpPr>
            <a:spLocks noChangeArrowheads="1"/>
          </p:cNvSpPr>
          <p:nvPr/>
        </p:nvSpPr>
        <p:spPr bwMode="black">
          <a:xfrm>
            <a:off x="1187624" y="4221088"/>
            <a:ext cx="7380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tabLst>
                <a:tab pos="285750" algn="l"/>
              </a:tabLst>
              <a:defRPr/>
            </a:pP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US" sz="1800" dirty="0">
                <a:solidFill>
                  <a:schemeClr val="bg1"/>
                </a:solidFill>
                <a:latin typeface="+mj-lt"/>
                <a:cs typeface="+mn-cs"/>
              </a:rPr>
              <a:t>v, </a:t>
            </a:r>
            <a:r>
              <a:rPr lang="en-US" sz="1800" dirty="0" smtClean="0">
                <a:solidFill>
                  <a:schemeClr val="bg1"/>
                </a:solidFill>
                <a:latin typeface="+mj-lt"/>
                <a:cs typeface="+mn-cs"/>
              </a:rPr>
              <a:t>w </a:t>
            </a: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–</a:t>
            </a:r>
            <a:r>
              <a:rPr lang="en-US" sz="1800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колебательные состояния реагентов и продуктов</a:t>
            </a:r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827584" y="1124744"/>
          <a:ext cx="7632848" cy="2962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8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82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82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89936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эксперимент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модели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траекторные расчеты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59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k(T)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lt"/>
                          <a:cs typeface="Arial"/>
                        </a:rPr>
                        <a:t>•</a:t>
                      </a:r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latin typeface="+mn-lt"/>
                          <a:ea typeface="+mn-ea"/>
                          <a:cs typeface="Arial"/>
                        </a:rPr>
                        <a:t>•</a:t>
                      </a:r>
                      <a:endParaRPr lang="ru-RU" sz="2800" kern="1200" dirty="0" smtClean="0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/>
                        </a:rPr>
                        <a:t>•</a:t>
                      </a:r>
                      <a:endParaRPr lang="ru-RU" sz="2800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59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k(</a:t>
                      </a:r>
                      <a:r>
                        <a:rPr lang="en-US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T,T</a:t>
                      </a:r>
                      <a:r>
                        <a:rPr lang="en-US" sz="2400" baseline="-250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v</a:t>
                      </a:r>
                      <a:r>
                        <a:rPr lang="en-US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latin typeface="+mj-lt"/>
                          <a:cs typeface="Arial"/>
                        </a:rPr>
                        <a:t>•</a:t>
                      </a:r>
                      <a:endParaRPr lang="ru-RU" sz="2800" dirty="0" smtClean="0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/>
                        </a:rPr>
                        <a:t>•</a:t>
                      </a:r>
                      <a:endParaRPr lang="ru-RU" sz="2800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/>
                        </a:rPr>
                        <a:t>•</a:t>
                      </a:r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598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k</a:t>
                      </a:r>
                      <a:r>
                        <a:rPr lang="en-US" sz="2400" baseline="-250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v</a:t>
                      </a:r>
                      <a:r>
                        <a:rPr lang="en-US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(T)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/>
                        </a:rPr>
                        <a:t>•</a:t>
                      </a:r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/>
                        </a:rPr>
                        <a:t>•</a:t>
                      </a:r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598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k</a:t>
                      </a:r>
                      <a:r>
                        <a:rPr lang="en-US" sz="2400" baseline="-250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vw</a:t>
                      </a:r>
                      <a:r>
                        <a:rPr lang="en-US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(T)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/>
                        </a:rPr>
                        <a:t>•</a:t>
                      </a:r>
                      <a:endParaRPr lang="ru-RU" sz="280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8356" name="Object 15"/>
          <p:cNvGraphicFramePr>
            <a:graphicFrameLocks noChangeAspect="1"/>
          </p:cNvGraphicFramePr>
          <p:nvPr/>
        </p:nvGraphicFramePr>
        <p:xfrm>
          <a:off x="5436096" y="4916363"/>
          <a:ext cx="22764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62" name="Equation" r:id="rId3" imgW="2273300" imgH="622300" progId="Equation.3">
                  <p:embed/>
                </p:oleObj>
              </mc:Choice>
              <mc:Fallback>
                <p:oleObj name="Equation" r:id="rId3" imgW="2273300" imgH="6223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436096" y="4916363"/>
                        <a:ext cx="2276475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Rectangle 3"/>
          <p:cNvSpPr>
            <a:spLocks noChangeArrowheads="1"/>
          </p:cNvSpPr>
          <p:nvPr/>
        </p:nvSpPr>
        <p:spPr bwMode="black">
          <a:xfrm>
            <a:off x="2236440" y="5773191"/>
            <a:ext cx="3633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j-lt"/>
                <a:cs typeface="+mn-cs"/>
              </a:rPr>
              <a:t>Уровневый фактор</a:t>
            </a:r>
            <a:endParaRPr lang="ru-RU" sz="1800" dirty="0">
              <a:solidFill>
                <a:srgbClr val="FFFFCC"/>
              </a:solidFill>
              <a:latin typeface="+mj-lt"/>
              <a:cs typeface="+mn-cs"/>
            </a:endParaRPr>
          </a:p>
        </p:txBody>
      </p:sp>
      <p:sp>
        <p:nvSpPr>
          <p:cNvPr id="33" name="Rectangle 4"/>
          <p:cNvSpPr>
            <a:spLocks noChangeArrowheads="1"/>
          </p:cNvSpPr>
          <p:nvPr/>
        </p:nvSpPr>
        <p:spPr bwMode="black">
          <a:xfrm>
            <a:off x="2123728" y="5970041"/>
            <a:ext cx="90487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graphicFrame>
        <p:nvGraphicFramePr>
          <p:cNvPr id="34" name="Object 15"/>
          <p:cNvGraphicFramePr>
            <a:graphicFrameLocks noChangeAspect="1"/>
          </p:cNvGraphicFramePr>
          <p:nvPr/>
        </p:nvGraphicFramePr>
        <p:xfrm>
          <a:off x="5508104" y="5712991"/>
          <a:ext cx="1538287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63" name="Формула" r:id="rId5" imgW="1536480" imgH="672840" progId="Equation.3">
                  <p:embed/>
                </p:oleObj>
              </mc:Choice>
              <mc:Fallback>
                <p:oleObj name="Формула" r:id="rId5" imgW="1536480" imgH="6728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508104" y="5712991"/>
                        <a:ext cx="1538287" cy="668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 bwMode="auto">
          <a:xfrm>
            <a:off x="539552" y="1556792"/>
            <a:ext cx="4176464" cy="432048"/>
          </a:xfrm>
          <a:prstGeom prst="rect">
            <a:avLst/>
          </a:prstGeom>
          <a:solidFill>
            <a:srgbClr val="B7DDC8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 bwMode="auto">
          <a:xfrm>
            <a:off x="827584" y="1988840"/>
            <a:ext cx="8208912" cy="720080"/>
          </a:xfrm>
          <a:prstGeom prst="rect">
            <a:avLst/>
          </a:prstGeom>
          <a:solidFill>
            <a:srgbClr val="B7DDC8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8914" name="Rectangle 24"/>
          <p:cNvSpPr>
            <a:spLocks noChangeArrowheads="1"/>
          </p:cNvSpPr>
          <p:nvPr/>
        </p:nvSpPr>
        <p:spPr bwMode="black">
          <a:xfrm>
            <a:off x="722313" y="908621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Введение</a:t>
            </a: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Цели и задачи исследований. Основные понятия и терминология. 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38915" name="Rectangle 25"/>
          <p:cNvSpPr>
            <a:spLocks noChangeArrowheads="1"/>
          </p:cNvSpPr>
          <p:nvPr/>
        </p:nvSpPr>
        <p:spPr bwMode="black">
          <a:xfrm>
            <a:off x="609600" y="10334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22" name="Rectangle 32"/>
          <p:cNvSpPr>
            <a:spLocks noChangeArrowheads="1"/>
          </p:cNvSpPr>
          <p:nvPr/>
        </p:nvSpPr>
        <p:spPr bwMode="auto">
          <a:xfrm>
            <a:off x="179388" y="188913"/>
            <a:ext cx="8785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B7DDC8"/>
                </a:solidFill>
                <a:latin typeface="+mn-lt"/>
                <a:cs typeface="+mn-cs"/>
              </a:rPr>
              <a:t>План доклада</a:t>
            </a:r>
            <a:endParaRPr lang="ru-RU" dirty="0">
              <a:solidFill>
                <a:srgbClr val="B7DDC8"/>
              </a:solidFill>
              <a:latin typeface="+mn-lt"/>
              <a:cs typeface="+mn-cs"/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black">
          <a:xfrm>
            <a:off x="722313" y="1484784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Инструменты моделирования</a:t>
            </a: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12" name="Rectangle 25"/>
          <p:cNvSpPr>
            <a:spLocks noChangeArrowheads="1"/>
          </p:cNvSpPr>
          <p:nvPr/>
        </p:nvSpPr>
        <p:spPr bwMode="black">
          <a:xfrm>
            <a:off x="611560" y="1753642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black">
          <a:xfrm>
            <a:off x="1012305" y="1916832"/>
            <a:ext cx="813169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Интернет каталог теоретических моделей</a:t>
            </a:r>
          </a:p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Расчет констант скоростей реакций по теоретическим моделям.</a:t>
            </a: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black">
          <a:xfrm>
            <a:off x="899592" y="2185690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5" name="Rectangle 24"/>
          <p:cNvSpPr>
            <a:spLocks noChangeArrowheads="1"/>
          </p:cNvSpPr>
          <p:nvPr/>
        </p:nvSpPr>
        <p:spPr bwMode="black">
          <a:xfrm>
            <a:off x="1012305" y="2564904"/>
            <a:ext cx="8131695" cy="1440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Вычислительный комплекс </a:t>
            </a:r>
            <a:r>
              <a:rPr lang="en-US" sz="1800" dirty="0" smtClean="0">
                <a:solidFill>
                  <a:srgbClr val="FFFFCC"/>
                </a:solidFill>
                <a:latin typeface="+mn-lt"/>
                <a:cs typeface="+mn-cs"/>
              </a:rPr>
              <a:t>MD Trajectory </a:t>
            </a:r>
            <a:endParaRPr lang="ru-RU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Моделирования динамики молекулярных реакций методом классических траекторий.</a:t>
            </a:r>
            <a:endParaRPr lang="en-US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6" name="Rectangle 25"/>
          <p:cNvSpPr>
            <a:spLocks noChangeArrowheads="1"/>
          </p:cNvSpPr>
          <p:nvPr/>
        </p:nvSpPr>
        <p:spPr bwMode="black">
          <a:xfrm>
            <a:off x="899592" y="283376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7" name="Rectangle 24"/>
          <p:cNvSpPr>
            <a:spLocks noChangeArrowheads="1"/>
          </p:cNvSpPr>
          <p:nvPr/>
        </p:nvSpPr>
        <p:spPr bwMode="black">
          <a:xfrm>
            <a:off x="724273" y="3572917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Процессы диссоциации и обменные химические реакции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39" name="Rectangle 25"/>
          <p:cNvSpPr>
            <a:spLocks noChangeArrowheads="1"/>
          </p:cNvSpPr>
          <p:nvPr/>
        </p:nvSpPr>
        <p:spPr bwMode="black">
          <a:xfrm>
            <a:off x="611560" y="3841775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40" name="Rectangle 24"/>
          <p:cNvSpPr>
            <a:spLocks noChangeArrowheads="1"/>
          </p:cNvSpPr>
          <p:nvPr/>
        </p:nvSpPr>
        <p:spPr bwMode="black">
          <a:xfrm>
            <a:off x="1012305" y="400496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Верификация </a:t>
            </a:r>
            <a:r>
              <a:rPr lang="ru-RU" sz="1800" dirty="0" err="1" smtClean="0">
                <a:solidFill>
                  <a:srgbClr val="FFFFCC"/>
                </a:solidFill>
                <a:latin typeface="+mn-lt"/>
                <a:cs typeface="+mn-cs"/>
              </a:rPr>
              <a:t>двухтемпературных</a:t>
            </a: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 моделей на основе МКТ расчетов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1" name="Rectangle 25"/>
          <p:cNvSpPr>
            <a:spLocks noChangeArrowheads="1"/>
          </p:cNvSpPr>
          <p:nvPr/>
        </p:nvSpPr>
        <p:spPr bwMode="black">
          <a:xfrm>
            <a:off x="899592" y="427382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black">
          <a:xfrm>
            <a:off x="1012305" y="436500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Верификация уровневых моделей на основе МКТ расчетов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3" name="Rectangle 25"/>
          <p:cNvSpPr>
            <a:spLocks noChangeArrowheads="1"/>
          </p:cNvSpPr>
          <p:nvPr/>
        </p:nvSpPr>
        <p:spPr bwMode="black">
          <a:xfrm>
            <a:off x="899592" y="46338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44" name="Rectangle 24"/>
          <p:cNvSpPr>
            <a:spLocks noChangeArrowheads="1"/>
          </p:cNvSpPr>
          <p:nvPr/>
        </p:nvSpPr>
        <p:spPr bwMode="black">
          <a:xfrm>
            <a:off x="724273" y="4869061"/>
            <a:ext cx="8421687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Выводы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5" name="Rectangle 25"/>
          <p:cNvSpPr>
            <a:spLocks noChangeArrowheads="1"/>
          </p:cNvSpPr>
          <p:nvPr/>
        </p:nvSpPr>
        <p:spPr bwMode="black">
          <a:xfrm>
            <a:off x="611560" y="506581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1619250" y="908050"/>
            <a:ext cx="73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/>
          </a:p>
        </p:txBody>
      </p:sp>
      <p:pic>
        <p:nvPicPr>
          <p:cNvPr id="204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412777"/>
            <a:ext cx="5538785" cy="4050676"/>
          </a:xfrm>
          <a:prstGeom prst="rect">
            <a:avLst/>
          </a:prstGeom>
          <a:noFill/>
          <a:ln w="63500">
            <a:solidFill>
              <a:srgbClr val="495778"/>
            </a:solidFill>
            <a:miter lim="800000"/>
            <a:headEnd/>
            <a:tailEnd/>
          </a:ln>
        </p:spPr>
      </p:pic>
      <p:pic>
        <p:nvPicPr>
          <p:cNvPr id="2048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437" y="2924944"/>
            <a:ext cx="4871619" cy="3737794"/>
          </a:xfrm>
          <a:prstGeom prst="rect">
            <a:avLst/>
          </a:prstGeom>
          <a:noFill/>
          <a:ln w="63500">
            <a:solidFill>
              <a:srgbClr val="495778"/>
            </a:solidFill>
            <a:miter lim="800000"/>
            <a:headEnd/>
            <a:tailEnd/>
          </a:ln>
        </p:spPr>
      </p:pic>
      <p:sp>
        <p:nvSpPr>
          <p:cNvPr id="8" name="Rectangle 15"/>
          <p:cNvSpPr txBox="1">
            <a:spLocks noChangeArrowheads="1"/>
          </p:cNvSpPr>
          <p:nvPr/>
        </p:nvSpPr>
        <p:spPr>
          <a:xfrm>
            <a:off x="228600" y="447328"/>
            <a:ext cx="8686800" cy="11094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B7DDC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Интернет каталог теоретических моделей для процессов в термически неравновесных условиях</a:t>
            </a:r>
          </a:p>
        </p:txBody>
      </p:sp>
      <p:pic>
        <p:nvPicPr>
          <p:cNvPr id="6" name="Рисунок 5" descr="KINTV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2875877"/>
            <a:ext cx="3456964" cy="3793483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E:\Alla\Gorimir\m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706391"/>
            <a:ext cx="5221288" cy="1458913"/>
          </a:xfrm>
          <a:prstGeom prst="rect">
            <a:avLst/>
          </a:prstGeom>
          <a:noFill/>
        </p:spPr>
      </p:pic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755576" y="4653136"/>
            <a:ext cx="2667000" cy="120251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93600" tIns="46800" rIns="936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800" b="1" dirty="0">
                <a:solidFill>
                  <a:srgbClr val="FFFFCC"/>
                </a:solidFill>
                <a:latin typeface="Arial" pitchFamily="34" charset="0"/>
              </a:rPr>
              <a:t>Диссоциация с различных колебательных  уровней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1236712" y="3991321"/>
            <a:ext cx="4343400" cy="433068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93600" tIns="46800" rIns="936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b="1" dirty="0">
                <a:solidFill>
                  <a:srgbClr val="FFFFCC"/>
                </a:solidFill>
                <a:latin typeface="Arial" pitchFamily="34" charset="0"/>
              </a:rPr>
              <a:t>Модель </a:t>
            </a:r>
            <a:r>
              <a:rPr lang="ru-RU" sz="2200" b="1" dirty="0" err="1">
                <a:solidFill>
                  <a:srgbClr val="FFFFCC"/>
                </a:solidFill>
                <a:latin typeface="Arial" pitchFamily="34" charset="0"/>
              </a:rPr>
              <a:t>Мэрроуна-Тринора</a:t>
            </a:r>
            <a:endParaRPr lang="ru-RU" sz="2200" b="1" dirty="0">
              <a:solidFill>
                <a:srgbClr val="FFFFCC"/>
              </a:solidFill>
              <a:latin typeface="Arial" pitchFamily="34" charset="0"/>
            </a:endParaRPr>
          </a:p>
        </p:txBody>
      </p:sp>
      <p:sp>
        <p:nvSpPr>
          <p:cNvPr id="13" name="Rectangle 15"/>
          <p:cNvSpPr txBox="1">
            <a:spLocks noChangeArrowheads="1"/>
          </p:cNvSpPr>
          <p:nvPr/>
        </p:nvSpPr>
        <p:spPr>
          <a:xfrm>
            <a:off x="228600" y="457200"/>
            <a:ext cx="8686800" cy="81156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B7DDC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Механизмы диссоциации </a:t>
            </a:r>
            <a:r>
              <a:rPr lang="ru-RU" kern="0" dirty="0" smtClean="0">
                <a:solidFill>
                  <a:srgbClr val="B7DDC8"/>
                </a:solidFill>
                <a:latin typeface="+mj-lt"/>
                <a:ea typeface="+mj-ea"/>
                <a:cs typeface="+mj-cs"/>
              </a:rPr>
              <a:t>молекул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smtClean="0">
                <a:solidFill>
                  <a:srgbClr val="B7DDC8"/>
                </a:solidFill>
                <a:latin typeface="+mj-lt"/>
                <a:ea typeface="+mj-ea"/>
                <a:cs typeface="+mj-cs"/>
              </a:rPr>
              <a:t>при высоких температурах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B7DDC8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" name="Picture 5" descr="E:\Alla\Gorimir\m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276872"/>
            <a:ext cx="5221288" cy="1458912"/>
          </a:xfrm>
          <a:prstGeom prst="rect">
            <a:avLst/>
          </a:prstGeom>
          <a:noFill/>
        </p:spPr>
      </p:pic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755576" y="2204864"/>
            <a:ext cx="2819400" cy="648512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93600" tIns="46800" rIns="93600" bIns="468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800" b="1" dirty="0">
                <a:solidFill>
                  <a:srgbClr val="FFFFCC"/>
                </a:solidFill>
                <a:latin typeface="Arial" pitchFamily="34" charset="0"/>
              </a:rPr>
              <a:t>Два механизма диссоциации</a:t>
            </a: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1187624" y="1628800"/>
            <a:ext cx="4343400" cy="433068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lIns="93600" tIns="46800" rIns="936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b="1" dirty="0">
                <a:solidFill>
                  <a:srgbClr val="FFFFCC"/>
                </a:solidFill>
                <a:latin typeface="Arial" pitchFamily="34" charset="0"/>
              </a:rPr>
              <a:t>Модель </a:t>
            </a:r>
            <a:r>
              <a:rPr lang="ru-RU" sz="2200" b="1" dirty="0" err="1">
                <a:solidFill>
                  <a:srgbClr val="FFFFCC"/>
                </a:solidFill>
                <a:latin typeface="Arial" pitchFamily="34" charset="0"/>
              </a:rPr>
              <a:t>Мачерета-Фридмана</a:t>
            </a:r>
            <a:endParaRPr lang="ru-RU" sz="2200" b="1" dirty="0">
              <a:solidFill>
                <a:srgbClr val="FFFFCC"/>
              </a:solidFill>
              <a:latin typeface="Arial" pitchFamily="34" charset="0"/>
            </a:endParaRPr>
          </a:p>
        </p:txBody>
      </p:sp>
      <p:sp>
        <p:nvSpPr>
          <p:cNvPr id="18" name="Rectangle 25"/>
          <p:cNvSpPr>
            <a:spLocks noChangeArrowheads="1"/>
          </p:cNvSpPr>
          <p:nvPr/>
        </p:nvSpPr>
        <p:spPr bwMode="black">
          <a:xfrm>
            <a:off x="1097136" y="1844824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9" name="Rectangle 25"/>
          <p:cNvSpPr>
            <a:spLocks noChangeArrowheads="1"/>
          </p:cNvSpPr>
          <p:nvPr/>
        </p:nvSpPr>
        <p:spPr bwMode="black">
          <a:xfrm>
            <a:off x="1097136" y="4149080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3568" y="1628800"/>
          <a:ext cx="7848600" cy="42719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330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5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23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</a:rPr>
                        <a:t>Набор параметров</a:t>
                      </a:r>
                      <a:endParaRPr lang="ru-RU" sz="24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13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2060"/>
                          </a:solidFill>
                          <a:effectLst/>
                        </a:rPr>
                        <a:t>CVCV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</a:rPr>
                        <a:t>-модель (1992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endParaRPr lang="en-US" sz="2400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D, 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  <a:sym typeface="Symbol"/>
                        </a:rPr>
                        <a:t>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U, 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  <a:sym typeface="Symbol"/>
                        </a:rPr>
                        <a:t></a:t>
                      </a:r>
                      <a:r>
                        <a:rPr lang="en-US" sz="2400" i="1" baseline="-25000" dirty="0">
                          <a:solidFill>
                            <a:srgbClr val="002060"/>
                          </a:solidFill>
                          <a:effectLst/>
                        </a:rPr>
                        <a:t>v</a:t>
                      </a:r>
                      <a:endParaRPr lang="ru-RU" sz="2400" i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2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</a:rPr>
                        <a:t>Модель  </a:t>
                      </a:r>
                      <a:r>
                        <a:rPr lang="ru-RU" sz="2400" dirty="0" err="1">
                          <a:solidFill>
                            <a:srgbClr val="002060"/>
                          </a:solidFill>
                          <a:effectLst/>
                        </a:rPr>
                        <a:t>Мачерета</a:t>
                      </a: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</a:rPr>
                        <a:t>-Фридмана (1994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endParaRPr lang="en-US" sz="2400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D, 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  <a:sym typeface="Symbol"/>
                        </a:rPr>
                        <a:t>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m</a:t>
                      </a:r>
                      <a:r>
                        <a:rPr lang="en-US" sz="2400" i="1" baseline="-25000" dirty="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 err="1">
                          <a:solidFill>
                            <a:srgbClr val="002060"/>
                          </a:solidFill>
                          <a:effectLst/>
                        </a:rPr>
                        <a:t>m</a:t>
                      </a:r>
                      <a:r>
                        <a:rPr lang="en-US" sz="2400" i="1" baseline="-25000" dirty="0" err="1">
                          <a:solidFill>
                            <a:srgbClr val="002060"/>
                          </a:solidFill>
                          <a:effectLst/>
                        </a:rPr>
                        <a:t>Z</a:t>
                      </a:r>
                      <a:r>
                        <a:rPr lang="en-US" sz="2400" i="1" dirty="0" smtClean="0">
                          <a:solidFill>
                            <a:srgbClr val="002060"/>
                          </a:solidFill>
                          <a:effectLst/>
                        </a:rPr>
                        <a:t>, n</a:t>
                      </a:r>
                      <a:endParaRPr lang="ru-RU" sz="2400" i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3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2060"/>
                          </a:solidFill>
                          <a:effectLst/>
                        </a:rPr>
                        <a:t>Модель Смехова (1979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endParaRPr lang="en-US" sz="2400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D, 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  <a:sym typeface="Symbol"/>
                        </a:rPr>
                        <a:t>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m</a:t>
                      </a:r>
                      <a:r>
                        <a:rPr lang="en-US" sz="2400" i="1" baseline="-25000" dirty="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 err="1">
                          <a:solidFill>
                            <a:srgbClr val="002060"/>
                          </a:solidFill>
                          <a:effectLst/>
                        </a:rPr>
                        <a:t>m</a:t>
                      </a:r>
                      <a:r>
                        <a:rPr lang="en-US" sz="2400" i="1" baseline="-25000" dirty="0" err="1">
                          <a:solidFill>
                            <a:srgbClr val="002060"/>
                          </a:solidFill>
                          <a:effectLst/>
                        </a:rPr>
                        <a:t>B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 err="1">
                          <a:solidFill>
                            <a:srgbClr val="002060"/>
                          </a:solidFill>
                          <a:effectLst/>
                        </a:rPr>
                        <a:t>m</a:t>
                      </a:r>
                      <a:r>
                        <a:rPr lang="en-US" sz="2400" i="1" baseline="-25000" dirty="0" err="1">
                          <a:solidFill>
                            <a:srgbClr val="002060"/>
                          </a:solidFill>
                          <a:effectLst/>
                        </a:rPr>
                        <a:t>Z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  <a:sym typeface="Symbol"/>
                        </a:rPr>
                        <a:t></a:t>
                      </a:r>
                      <a:endParaRPr lang="ru-RU" sz="2400" i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47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rgbClr val="002060"/>
                          </a:solidFill>
                          <a:effectLst/>
                        </a:rPr>
                        <a:t>Модель Кузнецова (1982)</a:t>
                      </a:r>
                      <a:endParaRPr lang="ru-RU" sz="240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  <a:sym typeface="Symbol"/>
                        </a:rPr>
                        <a:t>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 err="1">
                          <a:solidFill>
                            <a:srgbClr val="002060"/>
                          </a:solidFill>
                          <a:effectLst/>
                        </a:rPr>
                        <a:t>x</a:t>
                      </a:r>
                      <a:r>
                        <a:rPr lang="en-US" sz="2400" i="1" baseline="-25000" dirty="0" err="1">
                          <a:solidFill>
                            <a:srgbClr val="002060"/>
                          </a:solidFill>
                          <a:effectLst/>
                        </a:rPr>
                        <a:t>e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m</a:t>
                      </a:r>
                      <a:r>
                        <a:rPr lang="en-US" sz="2400" i="1" baseline="-25000" dirty="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 err="1">
                          <a:solidFill>
                            <a:srgbClr val="002060"/>
                          </a:solidFill>
                          <a:effectLst/>
                        </a:rPr>
                        <a:t>m</a:t>
                      </a:r>
                      <a:r>
                        <a:rPr lang="en-US" sz="2400" i="1" baseline="-25000" dirty="0" err="1">
                          <a:solidFill>
                            <a:srgbClr val="002060"/>
                          </a:solidFill>
                          <a:effectLst/>
                        </a:rPr>
                        <a:t>B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 err="1">
                          <a:solidFill>
                            <a:srgbClr val="002060"/>
                          </a:solidFill>
                          <a:effectLst/>
                        </a:rPr>
                        <a:t>m</a:t>
                      </a:r>
                      <a:r>
                        <a:rPr lang="en-US" sz="2400" i="1" baseline="-25000" dirty="0" err="1">
                          <a:solidFill>
                            <a:srgbClr val="002060"/>
                          </a:solidFill>
                          <a:effectLst/>
                        </a:rPr>
                        <a:t>Z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  <a:sym typeface="Symbol"/>
                        </a:rPr>
                        <a:t></a:t>
                      </a:r>
                      <a:r>
                        <a:rPr lang="en-US" sz="2400" i="1" dirty="0">
                          <a:solidFill>
                            <a:srgbClr val="002060"/>
                          </a:solidFill>
                          <a:effectLst/>
                        </a:rPr>
                        <a:t>, X</a:t>
                      </a:r>
                      <a:r>
                        <a:rPr lang="en-US" sz="2400" i="1" baseline="-25000" dirty="0">
                          <a:solidFill>
                            <a:srgbClr val="002060"/>
                          </a:solidFill>
                          <a:effectLst/>
                        </a:rPr>
                        <a:t>AB</a:t>
                      </a:r>
                      <a:endParaRPr lang="ru-RU" sz="2400" i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8" marR="68578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Теоретические модели для процессов диссоциации</a:t>
            </a:r>
          </a:p>
        </p:txBody>
      </p:sp>
    </p:spTree>
  </p:cSld>
  <p:clrMapOvr>
    <a:masterClrMapping/>
  </p:clrMapOvr>
  <p:transition>
    <p:cover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 bwMode="auto">
          <a:xfrm>
            <a:off x="1043608" y="1484784"/>
            <a:ext cx="7200800" cy="48965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0" cap="flat" cmpd="sng" algn="ctr">
            <a:solidFill>
              <a:srgbClr val="495778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0" name="TextBox 3"/>
          <p:cNvSpPr txBox="1">
            <a:spLocks noChangeArrowheads="1"/>
          </p:cNvSpPr>
          <p:nvPr/>
        </p:nvSpPr>
        <p:spPr bwMode="auto">
          <a:xfrm>
            <a:off x="1619250" y="908050"/>
            <a:ext cx="73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/>
          </a:p>
        </p:txBody>
      </p:sp>
      <p:sp>
        <p:nvSpPr>
          <p:cNvPr id="103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graphicFrame>
        <p:nvGraphicFramePr>
          <p:cNvPr id="1026" name="Объект 12"/>
          <p:cNvGraphicFramePr>
            <a:graphicFrameLocks noChangeAspect="1"/>
          </p:cNvGraphicFramePr>
          <p:nvPr/>
        </p:nvGraphicFramePr>
        <p:xfrm>
          <a:off x="1819275" y="1700808"/>
          <a:ext cx="4918075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87" r:id="rId3" imgW="2730500" imgH="469900" progId="">
                  <p:embed/>
                </p:oleObj>
              </mc:Choice>
              <mc:Fallback>
                <p:oleObj r:id="rId3" imgW="2730500" imgH="469900" progId="">
                  <p:embed/>
                  <p:pic>
                    <p:nvPicPr>
                      <p:cNvPr id="0" name="Объект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275" y="1700808"/>
                        <a:ext cx="4918075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graphicFrame>
        <p:nvGraphicFramePr>
          <p:cNvPr id="1027" name="Объект 14"/>
          <p:cNvGraphicFramePr>
            <a:graphicFrameLocks noChangeAspect="1"/>
          </p:cNvGraphicFramePr>
          <p:nvPr/>
        </p:nvGraphicFramePr>
        <p:xfrm>
          <a:off x="1643063" y="3176588"/>
          <a:ext cx="5148262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88" r:id="rId5" imgW="3124200" imgH="469900" progId="">
                  <p:embed/>
                </p:oleObj>
              </mc:Choice>
              <mc:Fallback>
                <p:oleObj r:id="rId5" imgW="3124200" imgH="469900" progId="">
                  <p:embed/>
                  <p:pic>
                    <p:nvPicPr>
                      <p:cNvPr id="0" name="Объект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63" y="3176588"/>
                        <a:ext cx="5148262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graphicFrame>
        <p:nvGraphicFramePr>
          <p:cNvPr id="1028" name="Объект 16"/>
          <p:cNvGraphicFramePr>
            <a:graphicFrameLocks noChangeAspect="1"/>
          </p:cNvGraphicFramePr>
          <p:nvPr/>
        </p:nvGraphicFramePr>
        <p:xfrm>
          <a:off x="1458913" y="4437063"/>
          <a:ext cx="6265862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89" r:id="rId7" imgW="2908300" imgH="431800" progId="">
                  <p:embed/>
                </p:oleObj>
              </mc:Choice>
              <mc:Fallback>
                <p:oleObj r:id="rId7" imgW="2908300" imgH="431800" progId="">
                  <p:embed/>
                  <p:pic>
                    <p:nvPicPr>
                      <p:cNvPr id="0" name="Объект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8913" y="4437063"/>
                        <a:ext cx="6265862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Rectangle 2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1037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1038" name="Овал 31"/>
          <p:cNvSpPr>
            <a:spLocks noChangeArrowheads="1"/>
          </p:cNvSpPr>
          <p:nvPr/>
        </p:nvSpPr>
        <p:spPr bwMode="auto">
          <a:xfrm>
            <a:off x="4103688" y="2204864"/>
            <a:ext cx="431800" cy="431800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1039" name="Прямоугольник 24"/>
          <p:cNvSpPr>
            <a:spLocks noChangeArrowheads="1"/>
          </p:cNvSpPr>
          <p:nvPr/>
        </p:nvSpPr>
        <p:spPr bwMode="auto">
          <a:xfrm>
            <a:off x="2268538" y="5548313"/>
            <a:ext cx="4019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  </a:t>
            </a:r>
            <a:r>
              <a:rPr lang="en-US" altLang="ru-RU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=5-6 </a:t>
            </a:r>
            <a:r>
              <a:rPr lang="ru-RU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en-US" alt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q=q(T)</a:t>
            </a:r>
            <a:endParaRPr lang="ru-RU" alt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 txBox="1">
            <a:spLocks noChangeArrowheads="1"/>
          </p:cNvSpPr>
          <p:nvPr/>
        </p:nvSpPr>
        <p:spPr>
          <a:xfrm>
            <a:off x="228600" y="457200"/>
            <a:ext cx="8686800" cy="5334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B7DDC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Уровневая модель </a:t>
            </a:r>
            <a:r>
              <a:rPr kumimoji="0" lang="ru-RU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B7DDC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Мэрроуна-Тринора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B7DDC8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 bwMode="auto">
          <a:xfrm>
            <a:off x="179512" y="1484784"/>
            <a:ext cx="8784976" cy="51845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0" cap="flat" cmpd="sng" algn="ctr">
            <a:solidFill>
              <a:srgbClr val="495778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4" name="TextBox 3"/>
          <p:cNvSpPr txBox="1">
            <a:spLocks noChangeArrowheads="1"/>
          </p:cNvSpPr>
          <p:nvPr/>
        </p:nvSpPr>
        <p:spPr bwMode="auto">
          <a:xfrm>
            <a:off x="1619250" y="908050"/>
            <a:ext cx="730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/>
          </a:p>
        </p:txBody>
      </p:sp>
      <p:sp>
        <p:nvSpPr>
          <p:cNvPr id="205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205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2060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graphicFrame>
        <p:nvGraphicFramePr>
          <p:cNvPr id="2050" name="Объект 16"/>
          <p:cNvGraphicFramePr>
            <a:graphicFrameLocks noChangeAspect="1"/>
          </p:cNvGraphicFramePr>
          <p:nvPr/>
        </p:nvGraphicFramePr>
        <p:xfrm>
          <a:off x="1960563" y="3933056"/>
          <a:ext cx="57848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11" r:id="rId3" imgW="2908300" imgH="431800" progId="">
                  <p:embed/>
                </p:oleObj>
              </mc:Choice>
              <mc:Fallback>
                <p:oleObj r:id="rId3" imgW="2908300" imgH="431800" progId="">
                  <p:embed/>
                  <p:pic>
                    <p:nvPicPr>
                      <p:cNvPr id="0" name="Объект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0563" y="3933056"/>
                        <a:ext cx="578485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1" name="Rectangle 2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graphicFrame>
        <p:nvGraphicFramePr>
          <p:cNvPr id="2051" name="Объект 20"/>
          <p:cNvGraphicFramePr>
            <a:graphicFrameLocks noChangeAspect="1"/>
          </p:cNvGraphicFramePr>
          <p:nvPr/>
        </p:nvGraphicFramePr>
        <p:xfrm>
          <a:off x="179512" y="1628800"/>
          <a:ext cx="8786813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12" r:id="rId5" imgW="4368800" imgH="558800" progId="">
                  <p:embed/>
                </p:oleObj>
              </mc:Choice>
              <mc:Fallback>
                <p:oleObj r:id="rId5" imgW="4368800" imgH="558800" progId="">
                  <p:embed/>
                  <p:pic>
                    <p:nvPicPr>
                      <p:cNvPr id="0" name="Объект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1628800"/>
                        <a:ext cx="8786813" cy="1117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2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graphicFrame>
        <p:nvGraphicFramePr>
          <p:cNvPr id="2052" name="Объект 23"/>
          <p:cNvGraphicFramePr>
            <a:graphicFrameLocks noChangeAspect="1"/>
          </p:cNvGraphicFramePr>
          <p:nvPr/>
        </p:nvGraphicFramePr>
        <p:xfrm>
          <a:off x="266254" y="2904803"/>
          <a:ext cx="4449762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13" r:id="rId7" imgW="2298700" imgH="457200" progId="">
                  <p:embed/>
                </p:oleObj>
              </mc:Choice>
              <mc:Fallback>
                <p:oleObj r:id="rId7" imgW="2298700" imgH="457200" progId="">
                  <p:embed/>
                  <p:pic>
                    <p:nvPicPr>
                      <p:cNvPr id="0" name="Объект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54" y="2904803"/>
                        <a:ext cx="4449762" cy="884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484438" y="4869160"/>
          <a:ext cx="3994150" cy="14934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5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17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7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57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66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</a:t>
                      </a:r>
                      <a:r>
                        <a:rPr lang="en-US" sz="1400" baseline="-25000">
                          <a:effectLst/>
                        </a:rPr>
                        <a:t>2</a:t>
                      </a:r>
                      <a:r>
                        <a:rPr lang="en-US" sz="1400">
                          <a:effectLst/>
                        </a:rPr>
                        <a:t> + M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</a:t>
                      </a:r>
                      <a:r>
                        <a:rPr lang="en-US" sz="1400" baseline="-25000">
                          <a:effectLst/>
                        </a:rPr>
                        <a:t>2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N, N</a:t>
                      </a:r>
                      <a:r>
                        <a:rPr lang="en-US" sz="1400" baseline="-25000">
                          <a:effectLst/>
                        </a:rPr>
                        <a:t>2</a:t>
                      </a:r>
                      <a:r>
                        <a:rPr lang="en-US" sz="1400">
                          <a:effectLst/>
                        </a:rPr>
                        <a:t>, NO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2.2</a:t>
                      </a:r>
                      <a:r>
                        <a:rPr lang="en-US" sz="1400">
                          <a:effectLst/>
                          <a:sym typeface="Symbol"/>
                        </a:rPr>
                        <a:t></a:t>
                      </a:r>
                      <a:r>
                        <a:rPr lang="en-US" sz="1400">
                          <a:effectLst/>
                        </a:rPr>
                        <a:t>10</a:t>
                      </a:r>
                      <a:r>
                        <a:rPr lang="en-US" sz="1400" baseline="30000">
                          <a:effectLst/>
                        </a:rPr>
                        <a:t>16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7.8</a:t>
                      </a:r>
                      <a:r>
                        <a:rPr lang="en-US" sz="1400">
                          <a:effectLst/>
                          <a:sym typeface="Symbol"/>
                        </a:rPr>
                        <a:t></a:t>
                      </a:r>
                      <a:r>
                        <a:rPr lang="en-US" sz="1400">
                          <a:effectLst/>
                        </a:rPr>
                        <a:t>10</a:t>
                      </a:r>
                      <a:r>
                        <a:rPr lang="en-US" sz="1400" baseline="30000">
                          <a:effectLst/>
                        </a:rPr>
                        <a:t>16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3.6</a:t>
                      </a:r>
                      <a:r>
                        <a:rPr lang="en-US" sz="1400">
                          <a:effectLst/>
                          <a:sym typeface="Symbol"/>
                        </a:rPr>
                        <a:t></a:t>
                      </a:r>
                      <a:r>
                        <a:rPr lang="en-US" sz="1400">
                          <a:effectLst/>
                        </a:rPr>
                        <a:t>10</a:t>
                      </a:r>
                      <a:r>
                        <a:rPr lang="en-US" sz="1400" baseline="30000">
                          <a:effectLst/>
                        </a:rPr>
                        <a:t>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sym typeface="Symbol"/>
                        </a:rPr>
                        <a:t></a:t>
                      </a:r>
                      <a:r>
                        <a:rPr lang="en-US" sz="1400" dirty="0">
                          <a:effectLst/>
                        </a:rPr>
                        <a:t> = 1.25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10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</a:t>
                      </a:r>
                      <a:r>
                        <a:rPr lang="en-US" sz="1400" baseline="-25000">
                          <a:effectLst/>
                        </a:rPr>
                        <a:t>2</a:t>
                      </a:r>
                      <a:r>
                        <a:rPr lang="en-US" sz="1400">
                          <a:effectLst/>
                        </a:rPr>
                        <a:t> + M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</a:t>
                      </a:r>
                      <a:r>
                        <a:rPr lang="en-US" sz="1400" baseline="-25000">
                          <a:effectLst/>
                        </a:rPr>
                        <a:t>2</a:t>
                      </a:r>
                      <a:r>
                        <a:rPr lang="en-US" sz="1400">
                          <a:effectLst/>
                        </a:rPr>
                        <a:t>, O</a:t>
                      </a:r>
                      <a:r>
                        <a:rPr lang="en-US" sz="1400" baseline="-25000">
                          <a:effectLst/>
                        </a:rPr>
                        <a:t>2</a:t>
                      </a:r>
                      <a:r>
                        <a:rPr lang="en-US" sz="1400">
                          <a:effectLst/>
                        </a:rPr>
                        <a:t>, NO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N, O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3.2</a:t>
                      </a:r>
                      <a:r>
                        <a:rPr lang="en-US" sz="1400">
                          <a:effectLst/>
                          <a:sym typeface="Symbol"/>
                        </a:rPr>
                        <a:t></a:t>
                      </a:r>
                      <a:r>
                        <a:rPr lang="ru-RU" sz="1400">
                          <a:effectLst/>
                        </a:rPr>
                        <a:t>10</a:t>
                      </a:r>
                      <a:r>
                        <a:rPr lang="ru-RU" sz="1400" baseline="30000">
                          <a:effectLst/>
                        </a:rPr>
                        <a:t>16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7.1</a:t>
                      </a:r>
                      <a:r>
                        <a:rPr lang="en-US" sz="1400">
                          <a:effectLst/>
                          <a:sym typeface="Symbol"/>
                        </a:rPr>
                        <a:t></a:t>
                      </a:r>
                      <a:r>
                        <a:rPr lang="ru-RU" sz="1400">
                          <a:effectLst/>
                        </a:rPr>
                        <a:t>10</a:t>
                      </a:r>
                      <a:r>
                        <a:rPr lang="ru-RU" sz="1400" baseline="30000">
                          <a:effectLst/>
                        </a:rPr>
                        <a:t>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sym typeface="Symbol"/>
                        </a:rPr>
                        <a:t></a:t>
                      </a:r>
                      <a:r>
                        <a:rPr lang="ru-RU" sz="1400" dirty="0">
                          <a:effectLst/>
                        </a:rPr>
                        <a:t> = 0.8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60" marR="6856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Rectangle 15"/>
          <p:cNvSpPr txBox="1">
            <a:spLocks noChangeArrowheads="1"/>
          </p:cNvSpPr>
          <p:nvPr/>
        </p:nvSpPr>
        <p:spPr>
          <a:xfrm>
            <a:off x="228600" y="457200"/>
            <a:ext cx="8686800" cy="5334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srgbClr val="B7DDC8"/>
                </a:solidFill>
                <a:latin typeface="Symbol" pitchFamily="18" charset="2"/>
                <a:ea typeface="+mj-ea"/>
                <a:cs typeface="+mj-cs"/>
              </a:rPr>
              <a:t>g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B7DDC8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модель </a:t>
            </a:r>
            <a:r>
              <a:rPr lang="ru-RU" kern="0" dirty="0" smtClean="0">
                <a:solidFill>
                  <a:srgbClr val="B7DDC8"/>
                </a:solidFill>
                <a:latin typeface="+mj-lt"/>
                <a:ea typeface="+mj-ea"/>
                <a:cs typeface="+mj-cs"/>
              </a:rPr>
              <a:t>Лосева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B7DDC8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Овал 31"/>
          <p:cNvSpPr>
            <a:spLocks noChangeArrowheads="1"/>
          </p:cNvSpPr>
          <p:nvPr/>
        </p:nvSpPr>
        <p:spPr bwMode="auto">
          <a:xfrm>
            <a:off x="3060080" y="1772816"/>
            <a:ext cx="431800" cy="431800"/>
          </a:xfrm>
          <a:prstGeom prst="ellipse">
            <a:avLst/>
          </a:prstGeom>
          <a:noFill/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</p:spTree>
  </p:cSld>
  <p:clrMapOvr>
    <a:masterClrMapping/>
  </p:clrMapOvr>
  <p:transition>
    <p:cover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 bwMode="auto">
          <a:xfrm>
            <a:off x="539552" y="1556792"/>
            <a:ext cx="4176464" cy="432048"/>
          </a:xfrm>
          <a:prstGeom prst="rect">
            <a:avLst/>
          </a:prstGeom>
          <a:solidFill>
            <a:srgbClr val="B7DDC8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827584" y="2708920"/>
            <a:ext cx="8208912" cy="936104"/>
          </a:xfrm>
          <a:prstGeom prst="rect">
            <a:avLst/>
          </a:prstGeom>
          <a:solidFill>
            <a:srgbClr val="B7DDC8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8914" name="Rectangle 24"/>
          <p:cNvSpPr>
            <a:spLocks noChangeArrowheads="1"/>
          </p:cNvSpPr>
          <p:nvPr/>
        </p:nvSpPr>
        <p:spPr bwMode="black">
          <a:xfrm>
            <a:off x="722313" y="908621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Введение</a:t>
            </a: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Цели и задачи исследований. Основные понятия и терминология. 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38915" name="Rectangle 25"/>
          <p:cNvSpPr>
            <a:spLocks noChangeArrowheads="1"/>
          </p:cNvSpPr>
          <p:nvPr/>
        </p:nvSpPr>
        <p:spPr bwMode="black">
          <a:xfrm>
            <a:off x="609600" y="10334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22" name="Rectangle 32"/>
          <p:cNvSpPr>
            <a:spLocks noChangeArrowheads="1"/>
          </p:cNvSpPr>
          <p:nvPr/>
        </p:nvSpPr>
        <p:spPr bwMode="auto">
          <a:xfrm>
            <a:off x="179388" y="188913"/>
            <a:ext cx="8785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B7DDC8"/>
                </a:solidFill>
                <a:latin typeface="+mn-lt"/>
                <a:cs typeface="+mn-cs"/>
              </a:rPr>
              <a:t>План доклада</a:t>
            </a:r>
            <a:endParaRPr lang="ru-RU" dirty="0">
              <a:solidFill>
                <a:srgbClr val="B7DDC8"/>
              </a:solidFill>
              <a:latin typeface="+mn-lt"/>
              <a:cs typeface="+mn-cs"/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black">
          <a:xfrm>
            <a:off x="722313" y="1484784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Инструменты моделирования</a:t>
            </a: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12" name="Rectangle 25"/>
          <p:cNvSpPr>
            <a:spLocks noChangeArrowheads="1"/>
          </p:cNvSpPr>
          <p:nvPr/>
        </p:nvSpPr>
        <p:spPr bwMode="black">
          <a:xfrm>
            <a:off x="611560" y="1753642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black">
          <a:xfrm>
            <a:off x="1012305" y="1916832"/>
            <a:ext cx="813169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Интернет каталог теоретических моделей</a:t>
            </a: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Расчет констант скоростей реакций по теоретическим моделям.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black">
          <a:xfrm>
            <a:off x="899592" y="2185690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5" name="Rectangle 24"/>
          <p:cNvSpPr>
            <a:spLocks noChangeArrowheads="1"/>
          </p:cNvSpPr>
          <p:nvPr/>
        </p:nvSpPr>
        <p:spPr bwMode="black">
          <a:xfrm>
            <a:off x="1012305" y="2564904"/>
            <a:ext cx="8131695" cy="1440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Вычислительный комплекс </a:t>
            </a:r>
            <a:r>
              <a:rPr lang="en-US" sz="1800" dirty="0" smtClean="0">
                <a:solidFill>
                  <a:srgbClr val="0070C0"/>
                </a:solidFill>
                <a:latin typeface="+mn-lt"/>
                <a:cs typeface="+mn-cs"/>
              </a:rPr>
              <a:t>MD Trajectory </a:t>
            </a:r>
            <a:endParaRPr lang="ru-RU" sz="1800" dirty="0" smtClean="0">
              <a:solidFill>
                <a:srgbClr val="0070C0"/>
              </a:solidFill>
              <a:latin typeface="+mn-lt"/>
              <a:cs typeface="+mn-cs"/>
            </a:endParaRPr>
          </a:p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Моделирования динамики молекулярных реакций методом классических траекторий.</a:t>
            </a:r>
            <a:endParaRPr lang="en-US" sz="1800" dirty="0" smtClean="0">
              <a:solidFill>
                <a:srgbClr val="0070C0"/>
              </a:solidFill>
              <a:latin typeface="+mn-lt"/>
              <a:cs typeface="+mn-cs"/>
            </a:endParaRPr>
          </a:p>
          <a:p>
            <a:pPr>
              <a:defRPr/>
            </a:pP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16" name="Rectangle 25"/>
          <p:cNvSpPr>
            <a:spLocks noChangeArrowheads="1"/>
          </p:cNvSpPr>
          <p:nvPr/>
        </p:nvSpPr>
        <p:spPr bwMode="black">
          <a:xfrm>
            <a:off x="899592" y="2833762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" name="Rectangle 24"/>
          <p:cNvSpPr>
            <a:spLocks noChangeArrowheads="1"/>
          </p:cNvSpPr>
          <p:nvPr/>
        </p:nvSpPr>
        <p:spPr bwMode="black">
          <a:xfrm>
            <a:off x="724273" y="3572917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Процессы диссоциации и обменные химические реакции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39" name="Rectangle 25"/>
          <p:cNvSpPr>
            <a:spLocks noChangeArrowheads="1"/>
          </p:cNvSpPr>
          <p:nvPr/>
        </p:nvSpPr>
        <p:spPr bwMode="black">
          <a:xfrm>
            <a:off x="611560" y="3841775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40" name="Rectangle 24"/>
          <p:cNvSpPr>
            <a:spLocks noChangeArrowheads="1"/>
          </p:cNvSpPr>
          <p:nvPr/>
        </p:nvSpPr>
        <p:spPr bwMode="black">
          <a:xfrm>
            <a:off x="1012305" y="400496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Верификация </a:t>
            </a:r>
            <a:r>
              <a:rPr lang="ru-RU" sz="1800" dirty="0" err="1" smtClean="0">
                <a:solidFill>
                  <a:srgbClr val="FFFFCC"/>
                </a:solidFill>
                <a:latin typeface="+mn-lt"/>
                <a:cs typeface="+mn-cs"/>
              </a:rPr>
              <a:t>двухтемпературных</a:t>
            </a: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 моделей на основе МКТ расчетов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1" name="Rectangle 25"/>
          <p:cNvSpPr>
            <a:spLocks noChangeArrowheads="1"/>
          </p:cNvSpPr>
          <p:nvPr/>
        </p:nvSpPr>
        <p:spPr bwMode="black">
          <a:xfrm>
            <a:off x="899592" y="427382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black">
          <a:xfrm>
            <a:off x="1012305" y="436500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Верификация уровневых моделей на основе МКТ расчетов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3" name="Rectangle 25"/>
          <p:cNvSpPr>
            <a:spLocks noChangeArrowheads="1"/>
          </p:cNvSpPr>
          <p:nvPr/>
        </p:nvSpPr>
        <p:spPr bwMode="black">
          <a:xfrm>
            <a:off x="899592" y="46338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44" name="Rectangle 24"/>
          <p:cNvSpPr>
            <a:spLocks noChangeArrowheads="1"/>
          </p:cNvSpPr>
          <p:nvPr/>
        </p:nvSpPr>
        <p:spPr bwMode="black">
          <a:xfrm>
            <a:off x="724273" y="4869061"/>
            <a:ext cx="8421687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Выводы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5" name="Rectangle 25"/>
          <p:cNvSpPr>
            <a:spLocks noChangeArrowheads="1"/>
          </p:cNvSpPr>
          <p:nvPr/>
        </p:nvSpPr>
        <p:spPr bwMode="black">
          <a:xfrm>
            <a:off x="611560" y="506581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762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B7DDC8"/>
                </a:solidFill>
              </a:rPr>
              <a:t>Объекты моделирования методом МКТ</a:t>
            </a:r>
          </a:p>
        </p:txBody>
      </p:sp>
      <p:sp>
        <p:nvSpPr>
          <p:cNvPr id="1029" name="Rectangle 3"/>
          <p:cNvSpPr>
            <a:spLocks noChangeArrowheads="1"/>
          </p:cNvSpPr>
          <p:nvPr/>
        </p:nvSpPr>
        <p:spPr bwMode="black">
          <a:xfrm>
            <a:off x="250825" y="1366838"/>
            <a:ext cx="3633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Трехатомные</a:t>
            </a: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столкновения</a:t>
            </a:r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black">
          <a:xfrm>
            <a:off x="138113" y="1563688"/>
            <a:ext cx="90487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411163" y="1844675"/>
          <a:ext cx="2670175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Формула" r:id="rId3" imgW="2666880" imgH="1066680" progId="Equation.3">
                  <p:embed/>
                </p:oleObj>
              </mc:Choice>
              <mc:Fallback>
                <p:oleObj name="Формула" r:id="rId3" imgW="2666880" imgH="10666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11163" y="1844675"/>
                        <a:ext cx="2670175" cy="1076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Rectangle 6"/>
          <p:cNvSpPr>
            <a:spLocks noChangeArrowheads="1"/>
          </p:cNvSpPr>
          <p:nvPr/>
        </p:nvSpPr>
        <p:spPr bwMode="black">
          <a:xfrm>
            <a:off x="3444875" y="1781175"/>
            <a:ext cx="34559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  <a:defRPr/>
            </a:pPr>
            <a:r>
              <a:rPr lang="ru-RU" sz="1800" i="1" dirty="0">
                <a:solidFill>
                  <a:schemeClr val="bg1"/>
                </a:solidFill>
                <a:latin typeface="+mj-lt"/>
                <a:cs typeface="+mn-cs"/>
              </a:rPr>
              <a:t>колебательная релаксация</a:t>
            </a:r>
          </a:p>
        </p:txBody>
      </p:sp>
      <p:sp>
        <p:nvSpPr>
          <p:cNvPr id="1032" name="Rectangle 7"/>
          <p:cNvSpPr>
            <a:spLocks noChangeArrowheads="1"/>
          </p:cNvSpPr>
          <p:nvPr/>
        </p:nvSpPr>
        <p:spPr bwMode="black">
          <a:xfrm>
            <a:off x="3587750" y="2176463"/>
            <a:ext cx="331311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  <a:defRPr/>
            </a:pPr>
            <a:r>
              <a:rPr lang="ru-RU" sz="1800" i="1">
                <a:solidFill>
                  <a:schemeClr val="bg1"/>
                </a:solidFill>
                <a:latin typeface="+mj-lt"/>
                <a:cs typeface="+mn-cs"/>
              </a:rPr>
              <a:t>обменная реакция</a:t>
            </a:r>
          </a:p>
        </p:txBody>
      </p:sp>
      <p:sp>
        <p:nvSpPr>
          <p:cNvPr id="1033" name="Rectangle 8"/>
          <p:cNvSpPr>
            <a:spLocks noChangeArrowheads="1"/>
          </p:cNvSpPr>
          <p:nvPr/>
        </p:nvSpPr>
        <p:spPr bwMode="black">
          <a:xfrm>
            <a:off x="4237038" y="2554288"/>
            <a:ext cx="26638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  <a:defRPr/>
            </a:pPr>
            <a:r>
              <a:rPr lang="ru-RU" sz="1800" i="1">
                <a:solidFill>
                  <a:schemeClr val="bg1"/>
                </a:solidFill>
                <a:latin typeface="+mj-lt"/>
                <a:cs typeface="+mn-cs"/>
              </a:rPr>
              <a:t>диссоциация</a:t>
            </a:r>
          </a:p>
        </p:txBody>
      </p:sp>
      <p:sp>
        <p:nvSpPr>
          <p:cNvPr id="1034" name="Rectangle 9"/>
          <p:cNvSpPr>
            <a:spLocks noChangeArrowheads="1"/>
          </p:cNvSpPr>
          <p:nvPr/>
        </p:nvSpPr>
        <p:spPr bwMode="black">
          <a:xfrm>
            <a:off x="250825" y="3141663"/>
            <a:ext cx="4354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Четырехатомные столкновения</a:t>
            </a:r>
          </a:p>
        </p:txBody>
      </p:sp>
      <p:sp>
        <p:nvSpPr>
          <p:cNvPr id="2059" name="Rectangle 10"/>
          <p:cNvSpPr>
            <a:spLocks noChangeArrowheads="1"/>
          </p:cNvSpPr>
          <p:nvPr/>
        </p:nvSpPr>
        <p:spPr bwMode="black">
          <a:xfrm>
            <a:off x="138113" y="3338513"/>
            <a:ext cx="90487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468313" y="3616325"/>
          <a:ext cx="3851275" cy="146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Формула" r:id="rId5" imgW="3848040" imgH="1447560" progId="Equation.3">
                  <p:embed/>
                </p:oleObj>
              </mc:Choice>
              <mc:Fallback>
                <p:oleObj name="Формула" r:id="rId5" imgW="3848040" imgH="144756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68313" y="3616325"/>
                        <a:ext cx="3851275" cy="1463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Rectangle 12"/>
          <p:cNvSpPr>
            <a:spLocks noChangeArrowheads="1"/>
          </p:cNvSpPr>
          <p:nvPr/>
        </p:nvSpPr>
        <p:spPr bwMode="black">
          <a:xfrm>
            <a:off x="4427538" y="3556000"/>
            <a:ext cx="27606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  <a:defRPr/>
            </a:pPr>
            <a:r>
              <a:rPr lang="ru-RU" sz="1800" i="1">
                <a:solidFill>
                  <a:schemeClr val="bg1"/>
                </a:solidFill>
                <a:latin typeface="+mj-lt"/>
                <a:cs typeface="+mn-cs"/>
              </a:rPr>
              <a:t>колебат</a:t>
            </a:r>
            <a:r>
              <a:rPr lang="en-US" sz="1800" i="1">
                <a:solidFill>
                  <a:schemeClr val="bg1"/>
                </a:solidFill>
                <a:latin typeface="+mj-lt"/>
                <a:cs typeface="+mn-cs"/>
              </a:rPr>
              <a:t>.</a:t>
            </a:r>
            <a:r>
              <a:rPr lang="ru-RU" sz="1800" i="1">
                <a:solidFill>
                  <a:schemeClr val="bg1"/>
                </a:solidFill>
                <a:latin typeface="+mj-lt"/>
                <a:cs typeface="+mn-cs"/>
              </a:rPr>
              <a:t> релаксация</a:t>
            </a: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black">
          <a:xfrm>
            <a:off x="4716463" y="3951288"/>
            <a:ext cx="247173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  <a:defRPr/>
            </a:pPr>
            <a:r>
              <a:rPr lang="ru-RU" sz="1800" i="1">
                <a:solidFill>
                  <a:schemeClr val="bg1"/>
                </a:solidFill>
                <a:latin typeface="+mj-lt"/>
                <a:cs typeface="+mn-cs"/>
              </a:rPr>
              <a:t>обменная реакция</a:t>
            </a: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black">
          <a:xfrm>
            <a:off x="5219700" y="4329113"/>
            <a:ext cx="19685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  <a:defRPr/>
            </a:pPr>
            <a:r>
              <a:rPr lang="ru-RU" sz="1800" i="1">
                <a:solidFill>
                  <a:schemeClr val="bg1"/>
                </a:solidFill>
                <a:latin typeface="+mj-lt"/>
                <a:cs typeface="+mn-cs"/>
              </a:rPr>
              <a:t>распад</a:t>
            </a: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black">
          <a:xfrm>
            <a:off x="5219700" y="4724400"/>
            <a:ext cx="19685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  <a:defRPr/>
            </a:pPr>
            <a:r>
              <a:rPr lang="ru-RU" sz="1800" i="1">
                <a:solidFill>
                  <a:schemeClr val="bg1"/>
                </a:solidFill>
                <a:latin typeface="+mj-lt"/>
                <a:cs typeface="+mn-cs"/>
              </a:rPr>
              <a:t>диссоциация</a:t>
            </a:r>
          </a:p>
        </p:txBody>
      </p:sp>
      <p:sp>
        <p:nvSpPr>
          <p:cNvPr id="1040" name="Rectangle 17"/>
          <p:cNvSpPr>
            <a:spLocks noChangeArrowheads="1"/>
          </p:cNvSpPr>
          <p:nvPr/>
        </p:nvSpPr>
        <p:spPr bwMode="black">
          <a:xfrm>
            <a:off x="1547813" y="5300663"/>
            <a:ext cx="7380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  <a:defRPr/>
            </a:pP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US" sz="1800" dirty="0">
                <a:solidFill>
                  <a:schemeClr val="bg1"/>
                </a:solidFill>
                <a:latin typeface="+mj-lt"/>
                <a:cs typeface="+mn-cs"/>
              </a:rPr>
              <a:t>v, v’, w, w’ </a:t>
            </a: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–</a:t>
            </a:r>
            <a:r>
              <a:rPr lang="en-US" sz="1800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+mj-lt"/>
                <a:cs typeface="+mn-cs"/>
              </a:rPr>
              <a:t>колебательные состояния реагентов и продуктов</a:t>
            </a:r>
          </a:p>
        </p:txBody>
      </p:sp>
      <p:sp>
        <p:nvSpPr>
          <p:cNvPr id="2065" name="Rectangle 18"/>
          <p:cNvSpPr>
            <a:spLocks noChangeArrowheads="1"/>
          </p:cNvSpPr>
          <p:nvPr/>
        </p:nvSpPr>
        <p:spPr bwMode="black">
          <a:xfrm>
            <a:off x="7235825" y="1781175"/>
            <a:ext cx="17287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</a:pPr>
            <a:r>
              <a:rPr lang="en-US" sz="1800" i="1">
                <a:solidFill>
                  <a:schemeClr val="bg1"/>
                </a:solidFill>
                <a:sym typeface="Symbol" pitchFamily="18" charset="2"/>
              </a:rPr>
              <a:t> </a:t>
            </a:r>
            <a:r>
              <a:rPr lang="en-US" sz="1800" i="1">
                <a:solidFill>
                  <a:schemeClr val="bg1"/>
                </a:solidFill>
              </a:rPr>
              <a:t>(v,w,E)</a:t>
            </a:r>
            <a:endParaRPr lang="ru-RU" sz="1800" i="1">
              <a:solidFill>
                <a:schemeClr val="bg1"/>
              </a:solidFill>
            </a:endParaRPr>
          </a:p>
        </p:txBody>
      </p:sp>
      <p:sp>
        <p:nvSpPr>
          <p:cNvPr id="2066" name="Rectangle 19"/>
          <p:cNvSpPr>
            <a:spLocks noChangeArrowheads="1"/>
          </p:cNvSpPr>
          <p:nvPr/>
        </p:nvSpPr>
        <p:spPr bwMode="black">
          <a:xfrm>
            <a:off x="7235825" y="2176463"/>
            <a:ext cx="17287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</a:pPr>
            <a:r>
              <a:rPr lang="en-US" sz="1800" i="1">
                <a:solidFill>
                  <a:schemeClr val="bg1"/>
                </a:solidFill>
                <a:sym typeface="Symbol" pitchFamily="18" charset="2"/>
              </a:rPr>
              <a:t> </a:t>
            </a:r>
            <a:r>
              <a:rPr lang="en-US" sz="1800" i="1">
                <a:solidFill>
                  <a:schemeClr val="bg1"/>
                </a:solidFill>
              </a:rPr>
              <a:t>(v,w,E)</a:t>
            </a:r>
            <a:endParaRPr lang="ru-RU" sz="1800" i="1">
              <a:solidFill>
                <a:schemeClr val="bg1"/>
              </a:solidFill>
            </a:endParaRPr>
          </a:p>
        </p:txBody>
      </p:sp>
      <p:sp>
        <p:nvSpPr>
          <p:cNvPr id="2067" name="Rectangle 20"/>
          <p:cNvSpPr>
            <a:spLocks noChangeArrowheads="1"/>
          </p:cNvSpPr>
          <p:nvPr/>
        </p:nvSpPr>
        <p:spPr bwMode="black">
          <a:xfrm>
            <a:off x="7235825" y="2554288"/>
            <a:ext cx="17287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</a:pPr>
            <a:r>
              <a:rPr lang="en-US" sz="1800" i="1">
                <a:solidFill>
                  <a:schemeClr val="bg1"/>
                </a:solidFill>
                <a:sym typeface="Symbol" pitchFamily="18" charset="2"/>
              </a:rPr>
              <a:t> </a:t>
            </a:r>
            <a:r>
              <a:rPr lang="en-US" sz="1800" i="1">
                <a:solidFill>
                  <a:schemeClr val="bg1"/>
                </a:solidFill>
              </a:rPr>
              <a:t>(v,E)</a:t>
            </a:r>
            <a:endParaRPr lang="ru-RU" sz="1800" i="1">
              <a:solidFill>
                <a:schemeClr val="bg1"/>
              </a:solidFill>
            </a:endParaRPr>
          </a:p>
        </p:txBody>
      </p:sp>
      <p:sp>
        <p:nvSpPr>
          <p:cNvPr id="1044" name="Rectangle 22"/>
          <p:cNvSpPr>
            <a:spLocks noChangeArrowheads="1"/>
          </p:cNvSpPr>
          <p:nvPr/>
        </p:nvSpPr>
        <p:spPr bwMode="black">
          <a:xfrm>
            <a:off x="1636713" y="5734050"/>
            <a:ext cx="3319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  <a:defRPr/>
            </a:pPr>
            <a:r>
              <a:rPr lang="en-US" sz="1800">
                <a:solidFill>
                  <a:schemeClr val="bg1"/>
                </a:solidFill>
                <a:latin typeface="+mj-lt"/>
                <a:cs typeface="+mn-cs"/>
              </a:rPr>
              <a:t>E </a:t>
            </a: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–</a:t>
            </a:r>
            <a:r>
              <a:rPr lang="en-US" sz="180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ru-RU" sz="1800">
                <a:solidFill>
                  <a:schemeClr val="bg1"/>
                </a:solidFill>
                <a:latin typeface="+mj-lt"/>
                <a:cs typeface="+mn-cs"/>
              </a:rPr>
              <a:t>энергия столкновения</a:t>
            </a:r>
          </a:p>
        </p:txBody>
      </p:sp>
      <p:sp>
        <p:nvSpPr>
          <p:cNvPr id="2069" name="Rectangle 23"/>
          <p:cNvSpPr>
            <a:spLocks noChangeArrowheads="1"/>
          </p:cNvSpPr>
          <p:nvPr/>
        </p:nvSpPr>
        <p:spPr bwMode="black">
          <a:xfrm>
            <a:off x="7235825" y="3556000"/>
            <a:ext cx="17287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</a:pPr>
            <a:r>
              <a:rPr lang="en-US" sz="1800" i="1">
                <a:solidFill>
                  <a:schemeClr val="bg1"/>
                </a:solidFill>
                <a:sym typeface="Symbol" pitchFamily="18" charset="2"/>
              </a:rPr>
              <a:t> </a:t>
            </a:r>
            <a:r>
              <a:rPr lang="en-US" sz="1800" i="1">
                <a:solidFill>
                  <a:schemeClr val="bg1"/>
                </a:solidFill>
              </a:rPr>
              <a:t>(v,v’,w,w’,E)</a:t>
            </a:r>
            <a:endParaRPr lang="ru-RU" sz="1800" i="1">
              <a:solidFill>
                <a:schemeClr val="bg1"/>
              </a:solidFill>
            </a:endParaRPr>
          </a:p>
        </p:txBody>
      </p:sp>
      <p:sp>
        <p:nvSpPr>
          <p:cNvPr id="2070" name="Rectangle 24"/>
          <p:cNvSpPr>
            <a:spLocks noChangeArrowheads="1"/>
          </p:cNvSpPr>
          <p:nvPr/>
        </p:nvSpPr>
        <p:spPr bwMode="black">
          <a:xfrm>
            <a:off x="7019925" y="3951288"/>
            <a:ext cx="19446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</a:pPr>
            <a:r>
              <a:rPr lang="en-US" sz="1800" i="1">
                <a:solidFill>
                  <a:schemeClr val="bg1"/>
                </a:solidFill>
                <a:sym typeface="Symbol" pitchFamily="18" charset="2"/>
              </a:rPr>
              <a:t> </a:t>
            </a:r>
            <a:r>
              <a:rPr lang="en-US" sz="1800" i="1">
                <a:solidFill>
                  <a:schemeClr val="bg1"/>
                </a:solidFill>
              </a:rPr>
              <a:t>(v,v’,w,w’,E)</a:t>
            </a:r>
            <a:endParaRPr lang="ru-RU" sz="1800" i="1">
              <a:solidFill>
                <a:schemeClr val="bg1"/>
              </a:solidFill>
            </a:endParaRPr>
          </a:p>
        </p:txBody>
      </p:sp>
      <p:sp>
        <p:nvSpPr>
          <p:cNvPr id="2071" name="Rectangle 25"/>
          <p:cNvSpPr>
            <a:spLocks noChangeArrowheads="1"/>
          </p:cNvSpPr>
          <p:nvPr/>
        </p:nvSpPr>
        <p:spPr bwMode="black">
          <a:xfrm>
            <a:off x="6948488" y="4329113"/>
            <a:ext cx="20161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</a:pPr>
            <a:r>
              <a:rPr lang="en-US" sz="1800" i="1">
                <a:solidFill>
                  <a:schemeClr val="bg1"/>
                </a:solidFill>
                <a:sym typeface="Symbol" pitchFamily="18" charset="2"/>
              </a:rPr>
              <a:t> </a:t>
            </a:r>
            <a:r>
              <a:rPr lang="en-US" sz="1800" i="1">
                <a:solidFill>
                  <a:schemeClr val="bg1"/>
                </a:solidFill>
              </a:rPr>
              <a:t>(v,v’,w,w’,E)</a:t>
            </a:r>
            <a:endParaRPr lang="ru-RU" sz="1800" i="1">
              <a:solidFill>
                <a:schemeClr val="bg1"/>
              </a:solidFill>
            </a:endParaRPr>
          </a:p>
        </p:txBody>
      </p:sp>
      <p:sp>
        <p:nvSpPr>
          <p:cNvPr id="2072" name="Rectangle 27"/>
          <p:cNvSpPr>
            <a:spLocks noChangeArrowheads="1"/>
          </p:cNvSpPr>
          <p:nvPr/>
        </p:nvSpPr>
        <p:spPr bwMode="black">
          <a:xfrm>
            <a:off x="6948488" y="4724400"/>
            <a:ext cx="20161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ct val="150000"/>
              </a:lnSpc>
            </a:pPr>
            <a:r>
              <a:rPr lang="en-US" sz="1800" i="1">
                <a:solidFill>
                  <a:schemeClr val="bg1"/>
                </a:solidFill>
                <a:sym typeface="Symbol" pitchFamily="18" charset="2"/>
              </a:rPr>
              <a:t> </a:t>
            </a:r>
            <a:r>
              <a:rPr lang="en-US" sz="1800" i="1">
                <a:solidFill>
                  <a:schemeClr val="bg1"/>
                </a:solidFill>
              </a:rPr>
              <a:t>(v,v’,E)</a:t>
            </a:r>
            <a:endParaRPr lang="ru-RU" sz="1800" i="1">
              <a:solidFill>
                <a:schemeClr val="bg1"/>
              </a:solidFill>
            </a:endParaRPr>
          </a:p>
        </p:txBody>
      </p:sp>
      <p:grpSp>
        <p:nvGrpSpPr>
          <p:cNvPr id="25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26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28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7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B7DDC8"/>
                </a:solidFill>
                <a:latin typeface="+mn-lt"/>
              </a:rPr>
              <a:t>Столкновение атома A с молекулой BC</a:t>
            </a:r>
          </a:p>
        </p:txBody>
      </p:sp>
      <p:sp>
        <p:nvSpPr>
          <p:cNvPr id="6160" name="Rectangle 3"/>
          <p:cNvSpPr>
            <a:spLocks noChangeArrowheads="1"/>
          </p:cNvSpPr>
          <p:nvPr/>
        </p:nvSpPr>
        <p:spPr bwMode="black">
          <a:xfrm>
            <a:off x="722313" y="1366838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Координаты Якоби</a:t>
            </a:r>
          </a:p>
        </p:txBody>
      </p:sp>
      <p:sp>
        <p:nvSpPr>
          <p:cNvPr id="6161" name="Rectangle 4"/>
          <p:cNvSpPr>
            <a:spLocks noChangeArrowheads="1"/>
          </p:cNvSpPr>
          <p:nvPr/>
        </p:nvSpPr>
        <p:spPr bwMode="black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graphicFrame>
        <p:nvGraphicFramePr>
          <p:cNvPr id="3074" name="Object 16"/>
          <p:cNvGraphicFramePr>
            <a:graphicFrameLocks noChangeAspect="1"/>
          </p:cNvGraphicFramePr>
          <p:nvPr/>
        </p:nvGraphicFramePr>
        <p:xfrm>
          <a:off x="838200" y="1874838"/>
          <a:ext cx="185737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Equation" r:id="rId3" imgW="1854200" imgH="292100" progId="Equation.3">
                  <p:embed/>
                </p:oleObj>
              </mc:Choice>
              <mc:Fallback>
                <p:oleObj name="Equation" r:id="rId3" imgW="1854200" imgH="2921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1874838"/>
                        <a:ext cx="185737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18"/>
          <p:cNvGraphicFramePr>
            <a:graphicFrameLocks noChangeAspect="1"/>
          </p:cNvGraphicFramePr>
          <p:nvPr/>
        </p:nvGraphicFramePr>
        <p:xfrm>
          <a:off x="838200" y="2362200"/>
          <a:ext cx="29813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Equation" r:id="rId5" imgW="2984500" imgH="609600" progId="Equation.3">
                  <p:embed/>
                </p:oleObj>
              </mc:Choice>
              <mc:Fallback>
                <p:oleObj name="Equation" r:id="rId5" imgW="2984500" imgH="6096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2362200"/>
                        <a:ext cx="298132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20"/>
          <p:cNvGraphicFramePr>
            <a:graphicFrameLocks noChangeAspect="1"/>
          </p:cNvGraphicFramePr>
          <p:nvPr/>
        </p:nvGraphicFramePr>
        <p:xfrm>
          <a:off x="850900" y="3157538"/>
          <a:ext cx="3317875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Equation" r:id="rId7" imgW="3314520" imgH="545760" progId="Equation.3">
                  <p:embed/>
                </p:oleObj>
              </mc:Choice>
              <mc:Fallback>
                <p:oleObj name="Equation" r:id="rId7" imgW="3314520" imgH="54576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50900" y="3157538"/>
                        <a:ext cx="3317875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22"/>
          <p:cNvGraphicFramePr>
            <a:graphicFrameLocks noChangeAspect="1"/>
          </p:cNvGraphicFramePr>
          <p:nvPr/>
        </p:nvGraphicFramePr>
        <p:xfrm>
          <a:off x="4572000" y="1905000"/>
          <a:ext cx="84772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Equation" r:id="rId9" imgW="850531" imgH="279279" progId="Equation.3">
                  <p:embed/>
                </p:oleObj>
              </mc:Choice>
              <mc:Fallback>
                <p:oleObj name="Equation" r:id="rId9" imgW="850531" imgH="279279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572000" y="1905000"/>
                        <a:ext cx="84772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8" name="Object 24"/>
          <p:cNvGraphicFramePr>
            <a:graphicFrameLocks noChangeAspect="1"/>
          </p:cNvGraphicFramePr>
          <p:nvPr/>
        </p:nvGraphicFramePr>
        <p:xfrm>
          <a:off x="4572000" y="2514600"/>
          <a:ext cx="84772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Equation" r:id="rId11" imgW="850531" imgH="279279" progId="Equation.3">
                  <p:embed/>
                </p:oleObj>
              </mc:Choice>
              <mc:Fallback>
                <p:oleObj name="Equation" r:id="rId11" imgW="850531" imgH="279279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572000" y="2514600"/>
                        <a:ext cx="84772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9" name="Object 26"/>
          <p:cNvGraphicFramePr>
            <a:graphicFrameLocks noChangeAspect="1"/>
          </p:cNvGraphicFramePr>
          <p:nvPr/>
        </p:nvGraphicFramePr>
        <p:xfrm>
          <a:off x="4572000" y="3290888"/>
          <a:ext cx="84772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Equation" r:id="rId13" imgW="850531" imgH="279279" progId="Equation.3">
                  <p:embed/>
                </p:oleObj>
              </mc:Choice>
              <mc:Fallback>
                <p:oleObj name="Equation" r:id="rId13" imgW="850531" imgH="279279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572000" y="3290888"/>
                        <a:ext cx="84772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0" name="Object 28"/>
          <p:cNvGraphicFramePr>
            <a:graphicFrameLocks noChangeAspect="1"/>
          </p:cNvGraphicFramePr>
          <p:nvPr/>
        </p:nvGraphicFramePr>
        <p:xfrm>
          <a:off x="1828800" y="3967163"/>
          <a:ext cx="195262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Equation" r:id="rId15" imgW="1955800" imgH="292100" progId="Equation.3">
                  <p:embed/>
                </p:oleObj>
              </mc:Choice>
              <mc:Fallback>
                <p:oleObj name="Equation" r:id="rId15" imgW="1955800" imgH="29210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828800" y="3967163"/>
                        <a:ext cx="195262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1" name="Object 30"/>
          <p:cNvGraphicFramePr>
            <a:graphicFrameLocks noChangeAspect="1"/>
          </p:cNvGraphicFramePr>
          <p:nvPr/>
        </p:nvGraphicFramePr>
        <p:xfrm>
          <a:off x="4376738" y="3967163"/>
          <a:ext cx="100012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Equation" r:id="rId17" imgW="1002865" imgH="291973" progId="Equation.3">
                  <p:embed/>
                </p:oleObj>
              </mc:Choice>
              <mc:Fallback>
                <p:oleObj name="Equation" r:id="rId17" imgW="1002865" imgH="291973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376738" y="3967163"/>
                        <a:ext cx="100012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2" name="Object 32"/>
          <p:cNvGraphicFramePr>
            <a:graphicFrameLocks noChangeAspect="1"/>
          </p:cNvGraphicFramePr>
          <p:nvPr/>
        </p:nvGraphicFramePr>
        <p:xfrm>
          <a:off x="5791200" y="3967163"/>
          <a:ext cx="105727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Equation" r:id="rId19" imgW="1054100" imgH="292100" progId="Equation.3">
                  <p:embed/>
                </p:oleObj>
              </mc:Choice>
              <mc:Fallback>
                <p:oleObj name="Equation" r:id="rId19" imgW="1054100" imgH="2921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791200" y="3967163"/>
                        <a:ext cx="105727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3" name="Object 34"/>
          <p:cNvGraphicFramePr>
            <a:graphicFrameLocks noChangeAspect="1"/>
          </p:cNvGraphicFramePr>
          <p:nvPr/>
        </p:nvGraphicFramePr>
        <p:xfrm>
          <a:off x="7239000" y="3967163"/>
          <a:ext cx="106680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Equation" r:id="rId21" imgW="1066800" imgH="292100" progId="Equation.3">
                  <p:embed/>
                </p:oleObj>
              </mc:Choice>
              <mc:Fallback>
                <p:oleObj name="Equation" r:id="rId21" imgW="1066800" imgH="2921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7239000" y="3967163"/>
                        <a:ext cx="1066800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4" name="Object 36"/>
          <p:cNvGraphicFramePr>
            <a:graphicFrameLocks noChangeAspect="1"/>
          </p:cNvGraphicFramePr>
          <p:nvPr/>
        </p:nvGraphicFramePr>
        <p:xfrm>
          <a:off x="838200" y="4724400"/>
          <a:ext cx="3076575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Equation" r:id="rId23" imgW="3073400" imgH="800100" progId="Equation.3">
                  <p:embed/>
                </p:oleObj>
              </mc:Choice>
              <mc:Fallback>
                <p:oleObj name="Equation" r:id="rId23" imgW="3073400" imgH="80010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4724400"/>
                        <a:ext cx="3076575" cy="800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5" name="Object 38"/>
          <p:cNvGraphicFramePr>
            <a:graphicFrameLocks noChangeAspect="1"/>
          </p:cNvGraphicFramePr>
          <p:nvPr/>
        </p:nvGraphicFramePr>
        <p:xfrm>
          <a:off x="4191000" y="4762500"/>
          <a:ext cx="1343025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Equation" r:id="rId25" imgW="1345616" imgH="723586" progId="Equation.3">
                  <p:embed/>
                </p:oleObj>
              </mc:Choice>
              <mc:Fallback>
                <p:oleObj name="Equation" r:id="rId25" imgW="1345616" imgH="723586" progId="Equation.3">
                  <p:embed/>
                  <p:pic>
                    <p:nvPicPr>
                      <p:cNvPr id="0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191000" y="4762500"/>
                        <a:ext cx="1343025" cy="723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6" name="Object 39"/>
          <p:cNvGraphicFramePr>
            <a:graphicFrameLocks noChangeAspect="1"/>
          </p:cNvGraphicFramePr>
          <p:nvPr/>
        </p:nvGraphicFramePr>
        <p:xfrm>
          <a:off x="5867400" y="4724400"/>
          <a:ext cx="3057525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Equation" r:id="rId27" imgW="3060700" imgH="800100" progId="Equation.3">
                  <p:embed/>
                </p:oleObj>
              </mc:Choice>
              <mc:Fallback>
                <p:oleObj name="Equation" r:id="rId27" imgW="3060700" imgH="800100" progId="Equation.3">
                  <p:embed/>
                  <p:pic>
                    <p:nvPicPr>
                      <p:cNvPr id="0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867400" y="4724400"/>
                        <a:ext cx="3057525" cy="800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2" name="Rectangle 40"/>
          <p:cNvSpPr>
            <a:spLocks noChangeArrowheads="1"/>
          </p:cNvSpPr>
          <p:nvPr/>
        </p:nvSpPr>
        <p:spPr bwMode="black">
          <a:xfrm>
            <a:off x="1042988" y="3863975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i="1">
                <a:solidFill>
                  <a:schemeClr val="bg1"/>
                </a:solidFill>
                <a:latin typeface="+mn-lt"/>
                <a:cs typeface="+mn-cs"/>
              </a:rPr>
              <a:t>где</a:t>
            </a:r>
          </a:p>
        </p:txBody>
      </p:sp>
      <p:sp>
        <p:nvSpPr>
          <p:cNvPr id="6163" name="Rectangle 41"/>
          <p:cNvSpPr>
            <a:spLocks noChangeArrowheads="1"/>
          </p:cNvSpPr>
          <p:nvPr/>
        </p:nvSpPr>
        <p:spPr bwMode="black">
          <a:xfrm>
            <a:off x="5486400" y="1790700"/>
            <a:ext cx="342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ru-RU" sz="1800" i="1">
                <a:solidFill>
                  <a:schemeClr val="bg1"/>
                </a:solidFill>
                <a:latin typeface="+mn-lt"/>
                <a:cs typeface="+mn-cs"/>
              </a:rPr>
              <a:t> относит. движение B-C</a:t>
            </a:r>
          </a:p>
        </p:txBody>
      </p:sp>
      <p:sp>
        <p:nvSpPr>
          <p:cNvPr id="6164" name="Rectangle 42"/>
          <p:cNvSpPr>
            <a:spLocks noChangeArrowheads="1"/>
          </p:cNvSpPr>
          <p:nvPr/>
        </p:nvSpPr>
        <p:spPr bwMode="black">
          <a:xfrm>
            <a:off x="5003800" y="2395538"/>
            <a:ext cx="391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ru-RU" sz="1800" i="1">
                <a:solidFill>
                  <a:schemeClr val="bg1"/>
                </a:solidFill>
                <a:latin typeface="+mn-lt"/>
                <a:cs typeface="+mn-cs"/>
              </a:rPr>
              <a:t>относит. движение A-BC</a:t>
            </a:r>
          </a:p>
        </p:txBody>
      </p:sp>
      <p:sp>
        <p:nvSpPr>
          <p:cNvPr id="6165" name="Rectangle 43"/>
          <p:cNvSpPr>
            <a:spLocks noChangeArrowheads="1"/>
          </p:cNvSpPr>
          <p:nvPr/>
        </p:nvSpPr>
        <p:spPr bwMode="black">
          <a:xfrm>
            <a:off x="5219700" y="3170238"/>
            <a:ext cx="3695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ru-RU" sz="1800" i="1">
                <a:solidFill>
                  <a:schemeClr val="bg1"/>
                </a:solidFill>
                <a:latin typeface="+mn-lt"/>
                <a:cs typeface="+mn-cs"/>
              </a:rPr>
              <a:t>движение центра масс ABC</a:t>
            </a:r>
          </a:p>
        </p:txBody>
      </p:sp>
      <p:grpSp>
        <p:nvGrpSpPr>
          <p:cNvPr id="22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23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25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4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1" name="Rectangle 4"/>
          <p:cNvSpPr>
            <a:spLocks noChangeArrowheads="1"/>
          </p:cNvSpPr>
          <p:nvPr/>
        </p:nvSpPr>
        <p:spPr bwMode="auto">
          <a:xfrm>
            <a:off x="685800" y="381000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>
                <a:solidFill>
                  <a:srgbClr val="B7DDC8"/>
                </a:solidFill>
                <a:latin typeface="+mn-lt"/>
                <a:cs typeface="+mn-cs"/>
              </a:rPr>
              <a:t>Столкновение атома A с молекулой BC</a:t>
            </a:r>
          </a:p>
        </p:txBody>
      </p:sp>
      <p:sp>
        <p:nvSpPr>
          <p:cNvPr id="7182" name="Rectangle 5"/>
          <p:cNvSpPr>
            <a:spLocks noChangeArrowheads="1"/>
          </p:cNvSpPr>
          <p:nvPr/>
        </p:nvSpPr>
        <p:spPr bwMode="black">
          <a:xfrm>
            <a:off x="722313" y="1366838"/>
            <a:ext cx="4230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Уравнения движения</a:t>
            </a:r>
          </a:p>
        </p:txBody>
      </p:sp>
      <p:sp>
        <p:nvSpPr>
          <p:cNvPr id="7183" name="Rectangle 6"/>
          <p:cNvSpPr>
            <a:spLocks noChangeArrowheads="1"/>
          </p:cNvSpPr>
          <p:nvPr/>
        </p:nvSpPr>
        <p:spPr bwMode="black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graphicFrame>
        <p:nvGraphicFramePr>
          <p:cNvPr id="4098" name="Object 8"/>
          <p:cNvGraphicFramePr>
            <a:graphicFrameLocks noChangeAspect="1"/>
          </p:cNvGraphicFramePr>
          <p:nvPr/>
        </p:nvGraphicFramePr>
        <p:xfrm>
          <a:off x="838200" y="1981200"/>
          <a:ext cx="10953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1" name="Equation" r:id="rId3" imgW="1091726" imgH="609336" progId="Equation.3">
                  <p:embed/>
                </p:oleObj>
              </mc:Choice>
              <mc:Fallback>
                <p:oleObj name="Equation" r:id="rId3" imgW="1091726" imgH="609336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1981200"/>
                        <a:ext cx="109537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10"/>
          <p:cNvGraphicFramePr>
            <a:graphicFrameLocks noChangeAspect="1"/>
          </p:cNvGraphicFramePr>
          <p:nvPr/>
        </p:nvGraphicFramePr>
        <p:xfrm>
          <a:off x="838200" y="2752725"/>
          <a:ext cx="392430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2" name="Equation" r:id="rId5" imgW="3924300" imgH="673100" progId="Equation.3">
                  <p:embed/>
                </p:oleObj>
              </mc:Choice>
              <mc:Fallback>
                <p:oleObj name="Equation" r:id="rId5" imgW="3924300" imgH="6731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2752725"/>
                        <a:ext cx="3924300" cy="676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12"/>
          <p:cNvGraphicFramePr>
            <a:graphicFrameLocks noChangeAspect="1"/>
          </p:cNvGraphicFramePr>
          <p:nvPr/>
        </p:nvGraphicFramePr>
        <p:xfrm>
          <a:off x="838200" y="3581400"/>
          <a:ext cx="16668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3" name="Equation" r:id="rId7" imgW="1663700" imgH="622300" progId="Equation.3">
                  <p:embed/>
                </p:oleObj>
              </mc:Choice>
              <mc:Fallback>
                <p:oleObj name="Equation" r:id="rId7" imgW="1663700" imgH="6223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3581400"/>
                        <a:ext cx="1666875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14"/>
          <p:cNvGraphicFramePr>
            <a:graphicFrameLocks noChangeAspect="1"/>
          </p:cNvGraphicFramePr>
          <p:nvPr/>
        </p:nvGraphicFramePr>
        <p:xfrm>
          <a:off x="838200" y="4343400"/>
          <a:ext cx="110490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4" name="Equation" r:id="rId9" imgW="1104900" imgH="622300" progId="Equation.3">
                  <p:embed/>
                </p:oleObj>
              </mc:Choice>
              <mc:Fallback>
                <p:oleObj name="Equation" r:id="rId9" imgW="1104900" imgH="6223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4343400"/>
                        <a:ext cx="1104900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16"/>
          <p:cNvGraphicFramePr>
            <a:graphicFrameLocks noChangeAspect="1"/>
          </p:cNvGraphicFramePr>
          <p:nvPr/>
        </p:nvGraphicFramePr>
        <p:xfrm>
          <a:off x="2286000" y="4876800"/>
          <a:ext cx="660082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Equation" r:id="rId11" imgW="6604000" imgH="685800" progId="Equation.3">
                  <p:embed/>
                </p:oleObj>
              </mc:Choice>
              <mc:Fallback>
                <p:oleObj name="Equation" r:id="rId11" imgW="6604000" imgH="6858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2286000" y="4876800"/>
                        <a:ext cx="6600825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4" name="Rectangle 17"/>
          <p:cNvSpPr>
            <a:spLocks noChangeArrowheads="1"/>
          </p:cNvSpPr>
          <p:nvPr/>
        </p:nvSpPr>
        <p:spPr bwMode="black">
          <a:xfrm>
            <a:off x="990600" y="497681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ru-RU" sz="1800" i="1">
                <a:solidFill>
                  <a:schemeClr val="bg1"/>
                </a:solidFill>
                <a:latin typeface="+mn-lt"/>
                <a:cs typeface="+mn-cs"/>
              </a:rPr>
              <a:t>где</a:t>
            </a:r>
          </a:p>
        </p:txBody>
      </p:sp>
      <p:graphicFrame>
        <p:nvGraphicFramePr>
          <p:cNvPr id="4103" name="Object 19"/>
          <p:cNvGraphicFramePr>
            <a:graphicFrameLocks noChangeAspect="1"/>
          </p:cNvGraphicFramePr>
          <p:nvPr/>
        </p:nvGraphicFramePr>
        <p:xfrm>
          <a:off x="5435600" y="2139950"/>
          <a:ext cx="1082675" cy="26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6" name="Equation" r:id="rId13" imgW="1079280" imgH="266400" progId="Equation.3">
                  <p:embed/>
                </p:oleObj>
              </mc:Choice>
              <mc:Fallback>
                <p:oleObj name="Equation" r:id="rId13" imgW="1079280" imgH="2664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435600" y="2139950"/>
                        <a:ext cx="1082675" cy="261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4" name="Object 20"/>
          <p:cNvGraphicFramePr>
            <a:graphicFrameLocks noChangeAspect="1"/>
          </p:cNvGraphicFramePr>
          <p:nvPr/>
        </p:nvGraphicFramePr>
        <p:xfrm>
          <a:off x="5435600" y="2978150"/>
          <a:ext cx="1082675" cy="26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7" name="Equation" r:id="rId15" imgW="1079280" imgH="266400" progId="Equation.3">
                  <p:embed/>
                </p:oleObj>
              </mc:Choice>
              <mc:Fallback>
                <p:oleObj name="Equation" r:id="rId15" imgW="1079280" imgH="2664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435600" y="2978150"/>
                        <a:ext cx="1082675" cy="261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5" name="Object 22"/>
          <p:cNvGraphicFramePr>
            <a:graphicFrameLocks noChangeAspect="1"/>
          </p:cNvGraphicFramePr>
          <p:nvPr/>
        </p:nvGraphicFramePr>
        <p:xfrm>
          <a:off x="2362200" y="5867400"/>
          <a:ext cx="17049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8" name="Equation" r:id="rId17" imgW="1701800" imgH="622300" progId="Equation.3">
                  <p:embed/>
                </p:oleObj>
              </mc:Choice>
              <mc:Fallback>
                <p:oleObj name="Equation" r:id="rId17" imgW="1701800" imgH="6223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2362200" y="5867400"/>
                        <a:ext cx="1704975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6" name="Object 24"/>
          <p:cNvGraphicFramePr>
            <a:graphicFrameLocks noChangeAspect="1"/>
          </p:cNvGraphicFramePr>
          <p:nvPr/>
        </p:nvGraphicFramePr>
        <p:xfrm>
          <a:off x="4800600" y="5867400"/>
          <a:ext cx="2466975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9" name="Equation" r:id="rId19" imgW="2463800" imgH="558800" progId="Equation.3">
                  <p:embed/>
                </p:oleObj>
              </mc:Choice>
              <mc:Fallback>
                <p:oleObj name="Equation" r:id="rId19" imgW="2463800" imgH="5588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800600" y="5867400"/>
                        <a:ext cx="2466975" cy="561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7" name="Object 26"/>
          <p:cNvGraphicFramePr>
            <a:graphicFrameLocks noChangeAspect="1"/>
          </p:cNvGraphicFramePr>
          <p:nvPr/>
        </p:nvGraphicFramePr>
        <p:xfrm>
          <a:off x="5410200" y="3733800"/>
          <a:ext cx="84772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0" name="Equation" r:id="rId21" imgW="850531" imgH="279279" progId="Equation.3">
                  <p:embed/>
                </p:oleObj>
              </mc:Choice>
              <mc:Fallback>
                <p:oleObj name="Equation" r:id="rId21" imgW="850531" imgH="279279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410200" y="3733800"/>
                        <a:ext cx="84772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8" name="Object 27"/>
          <p:cNvGraphicFramePr>
            <a:graphicFrameLocks noChangeAspect="1"/>
          </p:cNvGraphicFramePr>
          <p:nvPr/>
        </p:nvGraphicFramePr>
        <p:xfrm>
          <a:off x="5410200" y="4495800"/>
          <a:ext cx="84772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name="Equation" r:id="rId23" imgW="850531" imgH="279279" progId="Equation.3">
                  <p:embed/>
                </p:oleObj>
              </mc:Choice>
              <mc:Fallback>
                <p:oleObj name="Equation" r:id="rId23" imgW="850531" imgH="279279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410200" y="4495800"/>
                        <a:ext cx="84772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18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20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9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B7DDC8"/>
                </a:solidFill>
                <a:latin typeface="+mn-lt"/>
              </a:rPr>
              <a:t>Определение начальных условий</a:t>
            </a: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722313" y="1366838"/>
            <a:ext cx="4210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Схема столкновения</a:t>
            </a:r>
          </a:p>
        </p:txBody>
      </p:sp>
      <p:pic>
        <p:nvPicPr>
          <p:cNvPr id="5125" name="Picture 4" descr="slColl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500" y="1922463"/>
            <a:ext cx="4492625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Rectangle 5"/>
          <p:cNvSpPr>
            <a:spLocks noChangeArrowheads="1"/>
          </p:cNvSpPr>
          <p:nvPr/>
        </p:nvSpPr>
        <p:spPr bwMode="auto">
          <a:xfrm>
            <a:off x="609600" y="1447800"/>
            <a:ext cx="90488" cy="4876800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199" name="Rectangle 6"/>
          <p:cNvSpPr>
            <a:spLocks noChangeArrowheads="1"/>
          </p:cNvSpPr>
          <p:nvPr/>
        </p:nvSpPr>
        <p:spPr bwMode="auto">
          <a:xfrm>
            <a:off x="5191125" y="1833563"/>
            <a:ext cx="90488" cy="4491037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200" name="Rectangle 7"/>
          <p:cNvSpPr>
            <a:spLocks noChangeArrowheads="1"/>
          </p:cNvSpPr>
          <p:nvPr/>
        </p:nvSpPr>
        <p:spPr bwMode="auto">
          <a:xfrm rot="-5400000">
            <a:off x="2900363" y="-457200"/>
            <a:ext cx="90487" cy="46720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201" name="Rectangle 8"/>
          <p:cNvSpPr>
            <a:spLocks noChangeArrowheads="1"/>
          </p:cNvSpPr>
          <p:nvPr/>
        </p:nvSpPr>
        <p:spPr bwMode="auto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202" name="Rectangle 9"/>
          <p:cNvSpPr>
            <a:spLocks noChangeArrowheads="1"/>
          </p:cNvSpPr>
          <p:nvPr/>
        </p:nvSpPr>
        <p:spPr bwMode="auto">
          <a:xfrm rot="-5400000">
            <a:off x="2900363" y="3943350"/>
            <a:ext cx="90487" cy="46720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203" name="Rectangle 17"/>
          <p:cNvSpPr>
            <a:spLocks noChangeArrowheads="1"/>
          </p:cNvSpPr>
          <p:nvPr/>
        </p:nvSpPr>
        <p:spPr bwMode="black">
          <a:xfrm>
            <a:off x="5905500" y="1366838"/>
            <a:ext cx="320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Варьируемые параметры</a:t>
            </a:r>
          </a:p>
        </p:txBody>
      </p:sp>
      <p:sp>
        <p:nvSpPr>
          <p:cNvPr id="8204" name="Rectangle 18"/>
          <p:cNvSpPr>
            <a:spLocks noChangeArrowheads="1"/>
          </p:cNvSpPr>
          <p:nvPr/>
        </p:nvSpPr>
        <p:spPr bwMode="black">
          <a:xfrm>
            <a:off x="5792788" y="1563688"/>
            <a:ext cx="90487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graphicFrame>
        <p:nvGraphicFramePr>
          <p:cNvPr id="5122" name="Object 24"/>
          <p:cNvGraphicFramePr>
            <a:graphicFrameLocks noChangeAspect="1"/>
          </p:cNvGraphicFramePr>
          <p:nvPr/>
        </p:nvGraphicFramePr>
        <p:xfrm>
          <a:off x="5994400" y="1520825"/>
          <a:ext cx="1638300" cy="308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4" imgW="1638000" imgH="3085920" progId="Equation.3">
                  <p:embed/>
                </p:oleObj>
              </mc:Choice>
              <mc:Fallback>
                <p:oleObj name="Equation" r:id="rId4" imgW="1638000" imgH="308592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994400" y="1520825"/>
                        <a:ext cx="1638300" cy="308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14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16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5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5334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B7DDC8"/>
                </a:solidFill>
                <a:latin typeface="+mn-lt"/>
              </a:rPr>
              <a:t>Численная схема интегрирования уравнений движения</a:t>
            </a:r>
          </a:p>
        </p:txBody>
      </p:sp>
      <p:sp>
        <p:nvSpPr>
          <p:cNvPr id="9229" name="Rectangle 3"/>
          <p:cNvSpPr>
            <a:spLocks noChangeArrowheads="1"/>
          </p:cNvSpPr>
          <p:nvPr/>
        </p:nvSpPr>
        <p:spPr bwMode="auto">
          <a:xfrm>
            <a:off x="685800" y="1371600"/>
            <a:ext cx="4102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Метод </a:t>
            </a:r>
            <a:r>
              <a:rPr lang="ru-RU" sz="1800" dirty="0" err="1">
                <a:solidFill>
                  <a:srgbClr val="FFFFCC"/>
                </a:solidFill>
                <a:latin typeface="+mn-lt"/>
                <a:cs typeface="+mn-cs"/>
              </a:rPr>
              <a:t>Кутта-Мерсона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9230" name="Rectangle 4"/>
          <p:cNvSpPr>
            <a:spLocks noChangeArrowheads="1"/>
          </p:cNvSpPr>
          <p:nvPr/>
        </p:nvSpPr>
        <p:spPr bwMode="black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graphicFrame>
        <p:nvGraphicFramePr>
          <p:cNvPr id="6146" name="Object 0"/>
          <p:cNvGraphicFramePr>
            <a:graphicFrameLocks noChangeAspect="1"/>
          </p:cNvGraphicFramePr>
          <p:nvPr/>
        </p:nvGraphicFramePr>
        <p:xfrm>
          <a:off x="838200" y="1866900"/>
          <a:ext cx="98107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88" name="Equation" r:id="rId3" imgW="977900" imgH="279400" progId="Equation.3">
                  <p:embed/>
                </p:oleObj>
              </mc:Choice>
              <mc:Fallback>
                <p:oleObj name="Equation" r:id="rId3" imgW="977900" imgH="27940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1866900"/>
                        <a:ext cx="98107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1"/>
          <p:cNvGraphicFramePr>
            <a:graphicFrameLocks noChangeAspect="1"/>
          </p:cNvGraphicFramePr>
          <p:nvPr/>
        </p:nvGraphicFramePr>
        <p:xfrm>
          <a:off x="838200" y="2895600"/>
          <a:ext cx="13430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89" name="Equation" r:id="rId5" imgW="1346200" imgH="381000" progId="Equation.3">
                  <p:embed/>
                </p:oleObj>
              </mc:Choice>
              <mc:Fallback>
                <p:oleObj name="Equation" r:id="rId5" imgW="1346200" imgH="381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2895600"/>
                        <a:ext cx="1343025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2"/>
          <p:cNvGraphicFramePr>
            <a:graphicFrameLocks noChangeAspect="1"/>
          </p:cNvGraphicFramePr>
          <p:nvPr/>
        </p:nvGraphicFramePr>
        <p:xfrm>
          <a:off x="838200" y="3400425"/>
          <a:ext cx="2514600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90" name="Equation" r:id="rId7" imgW="2514600" imgH="596900" progId="Equation.3">
                  <p:embed/>
                </p:oleObj>
              </mc:Choice>
              <mc:Fallback>
                <p:oleObj name="Equation" r:id="rId7" imgW="2514600" imgH="5969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3400425"/>
                        <a:ext cx="2514600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3"/>
          <p:cNvGraphicFramePr>
            <a:graphicFrameLocks noChangeAspect="1"/>
          </p:cNvGraphicFramePr>
          <p:nvPr/>
        </p:nvGraphicFramePr>
        <p:xfrm>
          <a:off x="838200" y="4152900"/>
          <a:ext cx="319087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91" name="Equation" r:id="rId9" imgW="3187700" imgH="596900" progId="Equation.3">
                  <p:embed/>
                </p:oleObj>
              </mc:Choice>
              <mc:Fallback>
                <p:oleObj name="Equation" r:id="rId9" imgW="3187700" imgH="596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4152900"/>
                        <a:ext cx="3190875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4"/>
          <p:cNvGraphicFramePr>
            <a:graphicFrameLocks noChangeAspect="1"/>
          </p:cNvGraphicFramePr>
          <p:nvPr/>
        </p:nvGraphicFramePr>
        <p:xfrm>
          <a:off x="838200" y="4838700"/>
          <a:ext cx="330517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92" name="Equation" r:id="rId11" imgW="3302000" imgH="596900" progId="Equation.3">
                  <p:embed/>
                </p:oleObj>
              </mc:Choice>
              <mc:Fallback>
                <p:oleObj name="Equation" r:id="rId11" imgW="3302000" imgH="5969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4838700"/>
                        <a:ext cx="3305175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1" name="Object 5"/>
          <p:cNvGraphicFramePr>
            <a:graphicFrameLocks noChangeAspect="1"/>
          </p:cNvGraphicFramePr>
          <p:nvPr/>
        </p:nvGraphicFramePr>
        <p:xfrm>
          <a:off x="838200" y="5524500"/>
          <a:ext cx="4000500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93" name="Equation" r:id="rId13" imgW="4000500" imgH="596900" progId="Equation.3">
                  <p:embed/>
                </p:oleObj>
              </mc:Choice>
              <mc:Fallback>
                <p:oleObj name="Equation" r:id="rId13" imgW="4000500" imgH="5969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5524500"/>
                        <a:ext cx="4000500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838200" y="2209800"/>
            <a:ext cx="1571625" cy="609600"/>
            <a:chOff x="528" y="1392"/>
            <a:chExt cx="990" cy="384"/>
          </a:xfrm>
        </p:grpSpPr>
        <p:graphicFrame>
          <p:nvGraphicFramePr>
            <p:cNvPr id="6155" name="Object 9"/>
            <p:cNvGraphicFramePr>
              <a:graphicFrameLocks noChangeAspect="1"/>
            </p:cNvGraphicFramePr>
            <p:nvPr/>
          </p:nvGraphicFramePr>
          <p:xfrm>
            <a:off x="528" y="1392"/>
            <a:ext cx="990" cy="3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5494" name="Equation" r:id="rId15" imgW="1574800" imgH="609600" progId="Equation.3">
                    <p:embed/>
                  </p:oleObj>
                </mc:Choice>
                <mc:Fallback>
                  <p:oleObj name="Equation" r:id="rId15" imgW="1574800" imgH="609600" progId="Equation.3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black">
                        <a:xfrm>
                          <a:off x="528" y="1392"/>
                          <a:ext cx="990" cy="38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7" name="Rectangle 21"/>
            <p:cNvSpPr>
              <a:spLocks noChangeArrowheads="1"/>
            </p:cNvSpPr>
            <p:nvPr/>
          </p:nvSpPr>
          <p:spPr bwMode="black">
            <a:xfrm>
              <a:off x="1235" y="1557"/>
              <a:ext cx="34" cy="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238" name="Rectangle 22"/>
            <p:cNvSpPr>
              <a:spLocks noChangeArrowheads="1"/>
            </p:cNvSpPr>
            <p:nvPr/>
          </p:nvSpPr>
          <p:spPr bwMode="black">
            <a:xfrm>
              <a:off x="589" y="1557"/>
              <a:ext cx="34" cy="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aphicFrame>
        <p:nvGraphicFramePr>
          <p:cNvPr id="6152" name="Object 6"/>
          <p:cNvGraphicFramePr>
            <a:graphicFrameLocks noChangeAspect="1"/>
          </p:cNvGraphicFramePr>
          <p:nvPr/>
        </p:nvGraphicFramePr>
        <p:xfrm>
          <a:off x="5257800" y="3128963"/>
          <a:ext cx="355282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95" name="Equation" r:id="rId17" imgW="3556000" imgH="596900" progId="Equation.3">
                  <p:embed/>
                </p:oleObj>
              </mc:Choice>
              <mc:Fallback>
                <p:oleObj name="Equation" r:id="rId17" imgW="3556000" imgH="5969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257800" y="3128963"/>
                        <a:ext cx="3552825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3" name="Object 7"/>
          <p:cNvGraphicFramePr>
            <a:graphicFrameLocks noChangeAspect="1"/>
          </p:cNvGraphicFramePr>
          <p:nvPr/>
        </p:nvGraphicFramePr>
        <p:xfrm>
          <a:off x="5257800" y="3810000"/>
          <a:ext cx="364807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96" name="Equation" r:id="rId19" imgW="3644900" imgH="596900" progId="Equation.3">
                  <p:embed/>
                </p:oleObj>
              </mc:Choice>
              <mc:Fallback>
                <p:oleObj name="Equation" r:id="rId19" imgW="3644900" imgH="5969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257800" y="3810000"/>
                        <a:ext cx="3648075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" name="Object 8"/>
          <p:cNvGraphicFramePr>
            <a:graphicFrameLocks noChangeAspect="1"/>
          </p:cNvGraphicFramePr>
          <p:nvPr/>
        </p:nvGraphicFramePr>
        <p:xfrm>
          <a:off x="5276850" y="4495800"/>
          <a:ext cx="221932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497" name="Equation" r:id="rId21" imgW="2222280" imgH="495000" progId="Equation.3">
                  <p:embed/>
                </p:oleObj>
              </mc:Choice>
              <mc:Fallback>
                <p:oleObj name="Equation" r:id="rId21" imgW="2222280" imgH="4950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276850" y="4495800"/>
                        <a:ext cx="2219325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2" name="Rectangle 29"/>
          <p:cNvSpPr>
            <a:spLocks noChangeArrowheads="1"/>
          </p:cNvSpPr>
          <p:nvPr/>
        </p:nvSpPr>
        <p:spPr bwMode="black">
          <a:xfrm>
            <a:off x="5181600" y="5181600"/>
            <a:ext cx="2057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</a:rPr>
              <a:t>error &gt; </a:t>
            </a:r>
            <a:r>
              <a:rPr lang="en-US" sz="20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</a:t>
            </a:r>
            <a:r>
              <a:rPr lang="en-US" sz="1800" b="0" i="1" baseline="-25000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max  </a:t>
            </a: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:</a:t>
            </a:r>
          </a:p>
          <a:p>
            <a:pPr algn="r">
              <a:defRPr/>
            </a:pP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</a:rPr>
              <a:t>error &lt; </a:t>
            </a:r>
            <a:r>
              <a:rPr lang="en-US" sz="20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</a:t>
            </a:r>
            <a:r>
              <a:rPr lang="en-US" sz="1800" b="0" i="1" baseline="-25000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min  </a:t>
            </a: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: </a:t>
            </a:r>
          </a:p>
          <a:p>
            <a:pPr algn="r">
              <a:defRPr/>
            </a:pPr>
            <a:r>
              <a:rPr lang="en-US" sz="20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</a:t>
            </a:r>
            <a:r>
              <a:rPr lang="en-US" sz="1800" b="0" i="1" baseline="-25000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max </a:t>
            </a:r>
            <a:r>
              <a:rPr lang="en-US" sz="1800" b="0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</a:t>
            </a:r>
            <a:r>
              <a:rPr lang="en-US" sz="1800" b="0" i="1" baseline="-25000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 </a:t>
            </a: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</a:rPr>
              <a:t>error </a:t>
            </a:r>
            <a:r>
              <a:rPr lang="en-US" sz="1800" b="0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</a:t>
            </a: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</a:rPr>
              <a:t> </a:t>
            </a:r>
            <a:r>
              <a:rPr lang="en-US" sz="20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</a:t>
            </a:r>
            <a:r>
              <a:rPr lang="en-US" sz="1800" b="0" i="1" baseline="-25000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min  </a:t>
            </a: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:</a:t>
            </a:r>
            <a:endParaRPr lang="ru-RU" sz="1800" b="0" i="1">
              <a:solidFill>
                <a:schemeClr val="bg1"/>
              </a:solidFill>
              <a:latin typeface="+mn-lt"/>
              <a:cs typeface="+mn-cs"/>
              <a:sym typeface="Symbol" pitchFamily="18" charset="2"/>
            </a:endParaRPr>
          </a:p>
        </p:txBody>
      </p:sp>
      <p:sp>
        <p:nvSpPr>
          <p:cNvPr id="9233" name="Rectangle 30"/>
          <p:cNvSpPr>
            <a:spLocks noChangeArrowheads="1"/>
          </p:cNvSpPr>
          <p:nvPr/>
        </p:nvSpPr>
        <p:spPr bwMode="black">
          <a:xfrm>
            <a:off x="7162800" y="5181600"/>
            <a:ext cx="1066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10000"/>
              </a:lnSpc>
              <a:buFont typeface="Symbol" pitchFamily="18" charset="2"/>
              <a:buNone/>
              <a:defRPr/>
            </a:pP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 =  / 2</a:t>
            </a:r>
          </a:p>
          <a:p>
            <a:pPr>
              <a:lnSpc>
                <a:spcPct val="110000"/>
              </a:lnSpc>
              <a:buFont typeface="Symbol" pitchFamily="18" charset="2"/>
              <a:buNone/>
              <a:defRPr/>
            </a:pP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 = 1.5 </a:t>
            </a:r>
          </a:p>
          <a:p>
            <a:pPr>
              <a:lnSpc>
                <a:spcPct val="110000"/>
              </a:lnSpc>
              <a:buFont typeface="Symbol" pitchFamily="18" charset="2"/>
              <a:buNone/>
              <a:defRPr/>
            </a:pPr>
            <a:r>
              <a:rPr lang="en-US" sz="1800" b="0" i="1">
                <a:solidFill>
                  <a:schemeClr val="bg1"/>
                </a:solidFill>
                <a:latin typeface="+mn-lt"/>
                <a:cs typeface="+mn-cs"/>
                <a:sym typeface="Symbol" pitchFamily="18" charset="2"/>
              </a:rPr>
              <a:t> = </a:t>
            </a:r>
          </a:p>
        </p:txBody>
      </p:sp>
      <p:sp>
        <p:nvSpPr>
          <p:cNvPr id="9234" name="Rectangle 31"/>
          <p:cNvSpPr>
            <a:spLocks noChangeArrowheads="1"/>
          </p:cNvSpPr>
          <p:nvPr/>
        </p:nvSpPr>
        <p:spPr bwMode="black">
          <a:xfrm>
            <a:off x="2960688" y="1905000"/>
            <a:ext cx="5867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ru-RU" sz="1800" b="0" i="1">
                <a:solidFill>
                  <a:srgbClr val="FFFFCC"/>
                </a:solidFill>
                <a:latin typeface="+mn-lt"/>
                <a:cs typeface="+mn-cs"/>
              </a:rPr>
              <a:t>четвертый порядок аппроксимации</a:t>
            </a:r>
          </a:p>
          <a:p>
            <a:pPr algn="r">
              <a:defRPr/>
            </a:pPr>
            <a:r>
              <a:rPr lang="ru-RU" sz="1800" b="0" i="1">
                <a:solidFill>
                  <a:srgbClr val="FFFFCC"/>
                </a:solidFill>
                <a:latin typeface="+mn-lt"/>
                <a:cs typeface="+mn-cs"/>
              </a:rPr>
              <a:t>автоматический выбор шага интегрирования</a:t>
            </a:r>
          </a:p>
          <a:p>
            <a:pPr algn="r">
              <a:defRPr/>
            </a:pPr>
            <a:r>
              <a:rPr lang="ru-RU" sz="1800" b="0" i="1">
                <a:solidFill>
                  <a:srgbClr val="FFFFCC"/>
                </a:solidFill>
                <a:latin typeface="+mn-lt"/>
                <a:cs typeface="+mn-cs"/>
              </a:rPr>
              <a:t>(сокращает расчетное время на 10-</a:t>
            </a:r>
            <a:r>
              <a:rPr lang="en-US" sz="1800" b="0" i="1">
                <a:solidFill>
                  <a:srgbClr val="FFFFCC"/>
                </a:solidFill>
                <a:latin typeface="+mn-lt"/>
                <a:cs typeface="+mn-cs"/>
              </a:rPr>
              <a:t>3</a:t>
            </a:r>
            <a:r>
              <a:rPr lang="ru-RU" sz="1800" b="0" i="1">
                <a:solidFill>
                  <a:srgbClr val="FFFFCC"/>
                </a:solidFill>
                <a:latin typeface="+mn-lt"/>
                <a:cs typeface="+mn-cs"/>
              </a:rPr>
              <a:t>0%)</a:t>
            </a:r>
          </a:p>
        </p:txBody>
      </p:sp>
      <p:sp>
        <p:nvSpPr>
          <p:cNvPr id="9235" name="Rectangle 32"/>
          <p:cNvSpPr>
            <a:spLocks noChangeArrowheads="1"/>
          </p:cNvSpPr>
          <p:nvPr/>
        </p:nvSpPr>
        <p:spPr bwMode="black">
          <a:xfrm>
            <a:off x="8839200" y="202565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9236" name="Rectangle 33"/>
          <p:cNvSpPr>
            <a:spLocks noChangeArrowheads="1"/>
          </p:cNvSpPr>
          <p:nvPr/>
        </p:nvSpPr>
        <p:spPr bwMode="black">
          <a:xfrm>
            <a:off x="8839200" y="2301875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5334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B7DDC8"/>
                </a:solidFill>
                <a:latin typeface="+mn-lt"/>
              </a:rPr>
              <a:t>Численная схема интегрирования уравнений движения</a:t>
            </a:r>
          </a:p>
        </p:txBody>
      </p:sp>
      <p:sp>
        <p:nvSpPr>
          <p:cNvPr id="10250" name="Rectangle 3"/>
          <p:cNvSpPr>
            <a:spLocks noChangeArrowheads="1"/>
          </p:cNvSpPr>
          <p:nvPr/>
        </p:nvSpPr>
        <p:spPr bwMode="auto">
          <a:xfrm>
            <a:off x="685800" y="1371600"/>
            <a:ext cx="4102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Многошаговый метод Адамса</a:t>
            </a:r>
          </a:p>
        </p:txBody>
      </p:sp>
      <p:sp>
        <p:nvSpPr>
          <p:cNvPr id="10251" name="Rectangle 4"/>
          <p:cNvSpPr>
            <a:spLocks noChangeArrowheads="1"/>
          </p:cNvSpPr>
          <p:nvPr/>
        </p:nvSpPr>
        <p:spPr bwMode="black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graphicFrame>
        <p:nvGraphicFramePr>
          <p:cNvPr id="7170" name="Object 5"/>
          <p:cNvGraphicFramePr>
            <a:graphicFrameLocks noChangeAspect="1"/>
          </p:cNvGraphicFramePr>
          <p:nvPr/>
        </p:nvGraphicFramePr>
        <p:xfrm>
          <a:off x="838200" y="1866900"/>
          <a:ext cx="98107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3" name="Equation" r:id="rId4" imgW="977900" imgH="279400" progId="Equation.3">
                  <p:embed/>
                </p:oleObj>
              </mc:Choice>
              <mc:Fallback>
                <p:oleObj name="Equation" r:id="rId4" imgW="977900" imgH="279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38200" y="1866900"/>
                        <a:ext cx="98107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10"/>
          <p:cNvGraphicFramePr>
            <a:graphicFrameLocks noChangeAspect="1"/>
          </p:cNvGraphicFramePr>
          <p:nvPr/>
        </p:nvGraphicFramePr>
        <p:xfrm>
          <a:off x="1619250" y="3860800"/>
          <a:ext cx="1371600" cy="31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4" name="Формула" r:id="rId6" imgW="1371600" imgH="317160" progId="Equation.3">
                  <p:embed/>
                </p:oleObj>
              </mc:Choice>
              <mc:Fallback>
                <p:oleObj name="Формула" r:id="rId6" imgW="1371600" imgH="3171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619250" y="3860800"/>
                        <a:ext cx="1371600" cy="319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15"/>
          <p:cNvGraphicFramePr>
            <a:graphicFrameLocks noChangeAspect="1"/>
          </p:cNvGraphicFramePr>
          <p:nvPr/>
        </p:nvGraphicFramePr>
        <p:xfrm>
          <a:off x="827088" y="3068638"/>
          <a:ext cx="4884737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5" name="Формула" r:id="rId8" imgW="4889160" imgH="609480" progId="Equation.3">
                  <p:embed/>
                </p:oleObj>
              </mc:Choice>
              <mc:Fallback>
                <p:oleObj name="Формула" r:id="rId8" imgW="4889160" imgH="6094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827088" y="3068638"/>
                        <a:ext cx="4884737" cy="612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2" name="Rectangle 20"/>
          <p:cNvSpPr>
            <a:spLocks noChangeArrowheads="1"/>
          </p:cNvSpPr>
          <p:nvPr/>
        </p:nvSpPr>
        <p:spPr bwMode="black">
          <a:xfrm>
            <a:off x="4643438" y="1773238"/>
            <a:ext cx="4184650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ru-RU" sz="1800" b="0" i="1">
                <a:solidFill>
                  <a:srgbClr val="FFFFCC"/>
                </a:solidFill>
                <a:latin typeface="+mn-lt"/>
                <a:cs typeface="+mn-cs"/>
              </a:rPr>
              <a:t>четвертый порядок аппроксимации</a:t>
            </a:r>
          </a:p>
        </p:txBody>
      </p:sp>
      <p:sp>
        <p:nvSpPr>
          <p:cNvPr id="10253" name="Rectangle 21"/>
          <p:cNvSpPr>
            <a:spLocks noChangeArrowheads="1"/>
          </p:cNvSpPr>
          <p:nvPr/>
        </p:nvSpPr>
        <p:spPr bwMode="black">
          <a:xfrm>
            <a:off x="8839200" y="18938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254" name="Rectangle 26"/>
          <p:cNvSpPr>
            <a:spLocks noChangeArrowheads="1"/>
          </p:cNvSpPr>
          <p:nvPr/>
        </p:nvSpPr>
        <p:spPr bwMode="black">
          <a:xfrm>
            <a:off x="827088" y="3789363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  <a:defRPr/>
            </a:pPr>
            <a:r>
              <a:rPr lang="ru-RU" sz="1800">
                <a:solidFill>
                  <a:schemeClr val="bg1"/>
                </a:solidFill>
                <a:latin typeface="+mn-lt"/>
                <a:cs typeface="+mn-cs"/>
              </a:rPr>
              <a:t>где</a:t>
            </a:r>
            <a:endParaRPr lang="ru-RU" sz="1800">
              <a:latin typeface="+mn-lt"/>
              <a:cs typeface="+mn-cs"/>
            </a:endParaRPr>
          </a:p>
        </p:txBody>
      </p:sp>
      <p:graphicFrame>
        <p:nvGraphicFramePr>
          <p:cNvPr id="7173" name="Object 27"/>
          <p:cNvGraphicFramePr>
            <a:graphicFrameLocks noChangeAspect="1"/>
          </p:cNvGraphicFramePr>
          <p:nvPr/>
        </p:nvGraphicFramePr>
        <p:xfrm>
          <a:off x="1619250" y="4221163"/>
          <a:ext cx="1955800" cy="31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6" name="Формула" r:id="rId10" imgW="1955520" imgH="317160" progId="Equation.3">
                  <p:embed/>
                </p:oleObj>
              </mc:Choice>
              <mc:Fallback>
                <p:oleObj name="Формула" r:id="rId10" imgW="1955520" imgH="31716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619250" y="4221163"/>
                        <a:ext cx="1955800" cy="319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4" name="Object 28"/>
          <p:cNvGraphicFramePr>
            <a:graphicFrameLocks noChangeAspect="1"/>
          </p:cNvGraphicFramePr>
          <p:nvPr/>
        </p:nvGraphicFramePr>
        <p:xfrm>
          <a:off x="1619250" y="4581525"/>
          <a:ext cx="2082800" cy="31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7" name="Формула" r:id="rId12" imgW="2082600" imgH="317160" progId="Equation.3">
                  <p:embed/>
                </p:oleObj>
              </mc:Choice>
              <mc:Fallback>
                <p:oleObj name="Формула" r:id="rId12" imgW="2082600" imgH="31716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619250" y="4581525"/>
                        <a:ext cx="2082800" cy="319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5" name="Object 29"/>
          <p:cNvGraphicFramePr>
            <a:graphicFrameLocks noChangeAspect="1"/>
          </p:cNvGraphicFramePr>
          <p:nvPr/>
        </p:nvGraphicFramePr>
        <p:xfrm>
          <a:off x="1619250" y="4935538"/>
          <a:ext cx="2082800" cy="33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8" name="Формула" r:id="rId14" imgW="2082600" imgH="330120" progId="Equation.3">
                  <p:embed/>
                </p:oleObj>
              </mc:Choice>
              <mc:Fallback>
                <p:oleObj name="Формула" r:id="rId14" imgW="2082600" imgH="33012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619250" y="4935538"/>
                        <a:ext cx="2082800" cy="331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7088" y="2276475"/>
            <a:ext cx="5765800" cy="685800"/>
            <a:chOff x="425" y="1365"/>
            <a:chExt cx="3632" cy="432"/>
          </a:xfrm>
        </p:grpSpPr>
        <p:graphicFrame>
          <p:nvGraphicFramePr>
            <p:cNvPr id="7176" name="Object 12"/>
            <p:cNvGraphicFramePr>
              <a:graphicFrameLocks noChangeAspect="1"/>
            </p:cNvGraphicFramePr>
            <p:nvPr/>
          </p:nvGraphicFramePr>
          <p:xfrm>
            <a:off x="425" y="1365"/>
            <a:ext cx="3632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509" name="Формула" r:id="rId16" imgW="5778360" imgH="685800" progId="Equation.3">
                    <p:embed/>
                  </p:oleObj>
                </mc:Choice>
                <mc:Fallback>
                  <p:oleObj name="Формула" r:id="rId16" imgW="5778360" imgH="685800" progId="Equation.3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black">
                        <a:xfrm>
                          <a:off x="425" y="1365"/>
                          <a:ext cx="3632" cy="43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65" name="Rectangle 13"/>
            <p:cNvSpPr>
              <a:spLocks noChangeArrowheads="1"/>
            </p:cNvSpPr>
            <p:nvPr/>
          </p:nvSpPr>
          <p:spPr bwMode="black">
            <a:xfrm>
              <a:off x="2336" y="1557"/>
              <a:ext cx="34" cy="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266" name="Rectangle 14"/>
            <p:cNvSpPr>
              <a:spLocks noChangeArrowheads="1"/>
            </p:cNvSpPr>
            <p:nvPr/>
          </p:nvSpPr>
          <p:spPr bwMode="black">
            <a:xfrm>
              <a:off x="1474" y="1557"/>
              <a:ext cx="34" cy="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267" name="Rectangle 30"/>
            <p:cNvSpPr>
              <a:spLocks noChangeArrowheads="1"/>
            </p:cNvSpPr>
            <p:nvPr/>
          </p:nvSpPr>
          <p:spPr bwMode="black">
            <a:xfrm>
              <a:off x="612" y="1557"/>
              <a:ext cx="34" cy="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268" name="Rectangle 31"/>
            <p:cNvSpPr>
              <a:spLocks noChangeArrowheads="1"/>
            </p:cNvSpPr>
            <p:nvPr/>
          </p:nvSpPr>
          <p:spPr bwMode="black">
            <a:xfrm>
              <a:off x="3061" y="1557"/>
              <a:ext cx="34" cy="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269" name="Rectangle 32"/>
            <p:cNvSpPr>
              <a:spLocks noChangeArrowheads="1"/>
            </p:cNvSpPr>
            <p:nvPr/>
          </p:nvSpPr>
          <p:spPr bwMode="black">
            <a:xfrm>
              <a:off x="3878" y="1557"/>
              <a:ext cx="34" cy="3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0256" name="Rectangle 34"/>
          <p:cNvSpPr>
            <a:spLocks noChangeArrowheads="1"/>
          </p:cNvSpPr>
          <p:nvPr/>
        </p:nvSpPr>
        <p:spPr bwMode="black">
          <a:xfrm>
            <a:off x="4572000" y="3789363"/>
            <a:ext cx="424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  <a:defRPr/>
            </a:pPr>
            <a:r>
              <a:rPr lang="ru-RU" sz="1800">
                <a:solidFill>
                  <a:schemeClr val="bg1"/>
                </a:solidFill>
                <a:latin typeface="+mn-lt"/>
                <a:cs typeface="+mn-cs"/>
              </a:rPr>
              <a:t>расчет на текущем шаге</a:t>
            </a:r>
            <a:endParaRPr lang="ru-RU" sz="1800">
              <a:latin typeface="+mn-lt"/>
              <a:cs typeface="+mn-cs"/>
            </a:endParaRPr>
          </a:p>
        </p:txBody>
      </p:sp>
      <p:sp>
        <p:nvSpPr>
          <p:cNvPr id="10257" name="Rectangle 35"/>
          <p:cNvSpPr>
            <a:spLocks noChangeArrowheads="1"/>
          </p:cNvSpPr>
          <p:nvPr/>
        </p:nvSpPr>
        <p:spPr bwMode="black">
          <a:xfrm>
            <a:off x="4572000" y="4508500"/>
            <a:ext cx="424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285750" algn="l"/>
              </a:tabLst>
              <a:defRPr/>
            </a:pPr>
            <a:r>
              <a:rPr lang="ru-RU" sz="1800">
                <a:solidFill>
                  <a:schemeClr val="bg1"/>
                </a:solidFill>
                <a:latin typeface="+mn-lt"/>
                <a:cs typeface="+mn-cs"/>
              </a:rPr>
              <a:t>уже известны</a:t>
            </a:r>
            <a:endParaRPr lang="ru-RU" sz="1800">
              <a:latin typeface="+mn-lt"/>
              <a:cs typeface="+mn-cs"/>
            </a:endParaRPr>
          </a:p>
        </p:txBody>
      </p:sp>
      <p:sp>
        <p:nvSpPr>
          <p:cNvPr id="10258" name="Line 37"/>
          <p:cNvSpPr>
            <a:spLocks noChangeShapeType="1"/>
          </p:cNvSpPr>
          <p:nvPr/>
        </p:nvSpPr>
        <p:spPr bwMode="auto">
          <a:xfrm>
            <a:off x="3779838" y="4221163"/>
            <a:ext cx="0" cy="1008062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 wrap="none"/>
          <a:lstStyle/>
          <a:p>
            <a:pPr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259" name="AutoShape 38"/>
          <p:cNvSpPr>
            <a:spLocks noChangeArrowheads="1"/>
          </p:cNvSpPr>
          <p:nvPr/>
        </p:nvSpPr>
        <p:spPr bwMode="auto">
          <a:xfrm>
            <a:off x="3851275" y="4652963"/>
            <a:ext cx="647700" cy="215900"/>
          </a:xfrm>
          <a:prstGeom prst="leftArrow">
            <a:avLst>
              <a:gd name="adj1" fmla="val 50000"/>
              <a:gd name="adj2" fmla="val 75000"/>
            </a:avLst>
          </a:prstGeom>
          <a:solidFill>
            <a:srgbClr val="7CC5A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260" name="AutoShape 39"/>
          <p:cNvSpPr>
            <a:spLocks noChangeArrowheads="1"/>
          </p:cNvSpPr>
          <p:nvPr/>
        </p:nvSpPr>
        <p:spPr bwMode="auto">
          <a:xfrm>
            <a:off x="3851275" y="3933825"/>
            <a:ext cx="647700" cy="215900"/>
          </a:xfrm>
          <a:prstGeom prst="leftArrow">
            <a:avLst>
              <a:gd name="adj1" fmla="val 50000"/>
              <a:gd name="adj2" fmla="val 75000"/>
            </a:avLst>
          </a:prstGeom>
          <a:solidFill>
            <a:srgbClr val="7CC5A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261" name="Rectangle 41"/>
          <p:cNvSpPr>
            <a:spLocks noChangeArrowheads="1"/>
          </p:cNvSpPr>
          <p:nvPr/>
        </p:nvSpPr>
        <p:spPr bwMode="auto">
          <a:xfrm>
            <a:off x="1692275" y="5661025"/>
            <a:ext cx="7127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метод Адамса – 1 вычисление правой части</a:t>
            </a:r>
          </a:p>
        </p:txBody>
      </p:sp>
      <p:sp>
        <p:nvSpPr>
          <p:cNvPr id="10262" name="Rectangle 42"/>
          <p:cNvSpPr>
            <a:spLocks noChangeArrowheads="1"/>
          </p:cNvSpPr>
          <p:nvPr/>
        </p:nvSpPr>
        <p:spPr bwMode="auto">
          <a:xfrm>
            <a:off x="1692275" y="5373688"/>
            <a:ext cx="7127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метод Кутта-Мерсона – 5 вычислений правой части</a:t>
            </a:r>
          </a:p>
        </p:txBody>
      </p:sp>
      <p:sp>
        <p:nvSpPr>
          <p:cNvPr id="10263" name="Rectangle 43"/>
          <p:cNvSpPr>
            <a:spLocks noChangeArrowheads="1"/>
          </p:cNvSpPr>
          <p:nvPr/>
        </p:nvSpPr>
        <p:spPr bwMode="auto">
          <a:xfrm>
            <a:off x="1692275" y="6237288"/>
            <a:ext cx="7451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Общее время счета одной траектории сокращается в 2-3 раза!</a:t>
            </a:r>
          </a:p>
        </p:txBody>
      </p:sp>
      <p:sp>
        <p:nvSpPr>
          <p:cNvPr id="10264" name="AutoShape 44"/>
          <p:cNvSpPr>
            <a:spLocks noChangeArrowheads="1"/>
          </p:cNvSpPr>
          <p:nvPr/>
        </p:nvSpPr>
        <p:spPr bwMode="auto">
          <a:xfrm>
            <a:off x="2843213" y="6021388"/>
            <a:ext cx="215900" cy="358775"/>
          </a:xfrm>
          <a:prstGeom prst="downArrow">
            <a:avLst>
              <a:gd name="adj1" fmla="val 50000"/>
              <a:gd name="adj2" fmla="val 71610"/>
            </a:avLst>
          </a:prstGeom>
          <a:solidFill>
            <a:srgbClr val="7CC5A1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>
                <a:latin typeface="+mn-lt"/>
                <a:cs typeface="+mn-cs"/>
              </a:rPr>
              <a:t>  </a:t>
            </a:r>
          </a:p>
        </p:txBody>
      </p:sp>
    </p:spTree>
  </p:cSld>
  <p:clrMapOvr>
    <a:masterClrMapping/>
  </p:clrMapOvr>
  <p:transition>
    <p:cover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5334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B7DDC8"/>
                </a:solidFill>
                <a:latin typeface="+mn-lt"/>
              </a:rPr>
              <a:t>Результаты траекторных расчетов</a:t>
            </a:r>
          </a:p>
        </p:txBody>
      </p:sp>
      <p:graphicFrame>
        <p:nvGraphicFramePr>
          <p:cNvPr id="9218" name="Object 3"/>
          <p:cNvGraphicFramePr>
            <a:graphicFrameLocks noChangeAspect="1"/>
          </p:cNvGraphicFramePr>
          <p:nvPr/>
        </p:nvGraphicFramePr>
        <p:xfrm>
          <a:off x="3416300" y="692150"/>
          <a:ext cx="3148013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" name="Equation" r:id="rId3" imgW="3124080" imgH="393480" progId="Equation.3">
                  <p:embed/>
                </p:oleObj>
              </mc:Choice>
              <mc:Fallback>
                <p:oleObj name="Equation" r:id="rId3" imgW="3124080" imgH="393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3416300" y="692150"/>
                        <a:ext cx="3148013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Rectangle 4"/>
          <p:cNvSpPr>
            <a:spLocks noChangeArrowheads="1"/>
          </p:cNvSpPr>
          <p:nvPr/>
        </p:nvSpPr>
        <p:spPr bwMode="black">
          <a:xfrm>
            <a:off x="1042988" y="692150"/>
            <a:ext cx="3957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Сечение реакции</a:t>
            </a:r>
          </a:p>
        </p:txBody>
      </p:sp>
      <p:sp>
        <p:nvSpPr>
          <p:cNvPr id="12297" name="Rectangle 5"/>
          <p:cNvSpPr>
            <a:spLocks noChangeArrowheads="1"/>
          </p:cNvSpPr>
          <p:nvPr/>
        </p:nvSpPr>
        <p:spPr bwMode="black">
          <a:xfrm>
            <a:off x="966788" y="884238"/>
            <a:ext cx="90487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2298" name="Rectangle 6"/>
          <p:cNvSpPr>
            <a:spLocks noChangeArrowheads="1"/>
          </p:cNvSpPr>
          <p:nvPr/>
        </p:nvSpPr>
        <p:spPr bwMode="black">
          <a:xfrm>
            <a:off x="1042988" y="2635250"/>
            <a:ext cx="3670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Метод Монте-Карло</a:t>
            </a:r>
          </a:p>
        </p:txBody>
      </p:sp>
      <p:sp>
        <p:nvSpPr>
          <p:cNvPr id="12299" name="Rectangle 7"/>
          <p:cNvSpPr>
            <a:spLocks noChangeArrowheads="1"/>
          </p:cNvSpPr>
          <p:nvPr/>
        </p:nvSpPr>
        <p:spPr bwMode="black">
          <a:xfrm>
            <a:off x="966788" y="2827338"/>
            <a:ext cx="90487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graphicFrame>
        <p:nvGraphicFramePr>
          <p:cNvPr id="9219" name="Object 8"/>
          <p:cNvGraphicFramePr>
            <a:graphicFrameLocks noChangeAspect="1"/>
          </p:cNvGraphicFramePr>
          <p:nvPr/>
        </p:nvGraphicFramePr>
        <p:xfrm>
          <a:off x="1195388" y="3067050"/>
          <a:ext cx="65278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Equation" r:id="rId5" imgW="6375240" imgH="1054080" progId="Equation.3">
                  <p:embed/>
                </p:oleObj>
              </mc:Choice>
              <mc:Fallback>
                <p:oleObj name="Equation" r:id="rId5" imgW="6375240" imgH="10540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195388" y="3067050"/>
                        <a:ext cx="6527800" cy="1054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10"/>
          <p:cNvGraphicFramePr>
            <a:graphicFrameLocks/>
          </p:cNvGraphicFramePr>
          <p:nvPr/>
        </p:nvGraphicFramePr>
        <p:xfrm>
          <a:off x="1195388" y="1123950"/>
          <a:ext cx="6953250" cy="145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" name="Equation" r:id="rId7" imgW="6933960" imgH="1460160" progId="Equation.3">
                  <p:embed/>
                </p:oleObj>
              </mc:Choice>
              <mc:Fallback>
                <p:oleObj name="Equation" r:id="rId7" imgW="6933960" imgH="146016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195388" y="1123950"/>
                        <a:ext cx="6953250" cy="1458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28" name="Group 16"/>
          <p:cNvGrpSpPr>
            <a:grpSpLocks/>
          </p:cNvGrpSpPr>
          <p:nvPr/>
        </p:nvGrpSpPr>
        <p:grpSpPr bwMode="auto">
          <a:xfrm>
            <a:off x="966788" y="4178300"/>
            <a:ext cx="7696200" cy="457200"/>
            <a:chOff x="384" y="864"/>
            <a:chExt cx="4848" cy="288"/>
          </a:xfrm>
        </p:grpSpPr>
        <p:sp>
          <p:nvSpPr>
            <p:cNvPr id="12304" name="Rectangle 17"/>
            <p:cNvSpPr>
              <a:spLocks noChangeArrowheads="1"/>
            </p:cNvSpPr>
            <p:nvPr/>
          </p:nvSpPr>
          <p:spPr bwMode="black">
            <a:xfrm>
              <a:off x="432" y="864"/>
              <a:ext cx="48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ru-RU" sz="1800">
                  <a:solidFill>
                    <a:srgbClr val="FFFFCC"/>
                  </a:solidFill>
                  <a:latin typeface="+mn-lt"/>
                  <a:cs typeface="+mn-cs"/>
                </a:rPr>
                <a:t>Уровневые константы скорости</a:t>
              </a:r>
            </a:p>
          </p:txBody>
        </p:sp>
        <p:sp>
          <p:nvSpPr>
            <p:cNvPr id="12305" name="Rectangle 18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solidFill>
                  <a:srgbClr val="FFFFCC"/>
                </a:solidFill>
                <a:latin typeface="+mn-lt"/>
                <a:cs typeface="+mn-cs"/>
              </a:endParaRPr>
            </a:p>
          </p:txBody>
        </p:sp>
      </p:grpSp>
      <p:graphicFrame>
        <p:nvGraphicFramePr>
          <p:cNvPr id="9221" name="Object 19"/>
          <p:cNvGraphicFramePr>
            <a:graphicFrameLocks noChangeAspect="1"/>
          </p:cNvGraphicFramePr>
          <p:nvPr/>
        </p:nvGraphicFramePr>
        <p:xfrm>
          <a:off x="1347788" y="4579938"/>
          <a:ext cx="61341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Equation" r:id="rId9" imgW="6070320" imgH="787320" progId="Equation.3">
                  <p:embed/>
                </p:oleObj>
              </mc:Choice>
              <mc:Fallback>
                <p:oleObj name="Equation" r:id="rId9" imgW="6070320" imgH="78732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347788" y="4579938"/>
                        <a:ext cx="6134100" cy="78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20"/>
          <p:cNvGraphicFramePr>
            <a:graphicFrameLocks noChangeAspect="1"/>
          </p:cNvGraphicFramePr>
          <p:nvPr/>
        </p:nvGraphicFramePr>
        <p:xfrm>
          <a:off x="1347788" y="5948363"/>
          <a:ext cx="62992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" name="Equation" r:id="rId11" imgW="6222960" imgH="711000" progId="Equation.3">
                  <p:embed/>
                </p:oleObj>
              </mc:Choice>
              <mc:Fallback>
                <p:oleObj name="Equation" r:id="rId11" imgW="6222960" imgH="7110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347788" y="5948363"/>
                        <a:ext cx="6299200" cy="723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29" name="Group 21"/>
          <p:cNvGrpSpPr>
            <a:grpSpLocks/>
          </p:cNvGrpSpPr>
          <p:nvPr/>
        </p:nvGrpSpPr>
        <p:grpSpPr bwMode="auto">
          <a:xfrm>
            <a:off x="966788" y="5483225"/>
            <a:ext cx="7696200" cy="457200"/>
            <a:chOff x="384" y="864"/>
            <a:chExt cx="4848" cy="288"/>
          </a:xfrm>
        </p:grpSpPr>
        <p:sp>
          <p:nvSpPr>
            <p:cNvPr id="12302" name="Rectangle 22"/>
            <p:cNvSpPr>
              <a:spLocks noChangeArrowheads="1"/>
            </p:cNvSpPr>
            <p:nvPr/>
          </p:nvSpPr>
          <p:spPr bwMode="black">
            <a:xfrm>
              <a:off x="432" y="864"/>
              <a:ext cx="48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ru-RU" sz="1800">
                  <a:solidFill>
                    <a:srgbClr val="FFFFCC"/>
                  </a:solidFill>
                  <a:latin typeface="+mn-lt"/>
                  <a:cs typeface="+mn-cs"/>
                </a:rPr>
                <a:t>Двухтемпературная константа скорости</a:t>
              </a:r>
            </a:p>
          </p:txBody>
        </p:sp>
        <p:sp>
          <p:nvSpPr>
            <p:cNvPr id="12303" name="Rectangle 23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solidFill>
                  <a:srgbClr val="FFFFCC"/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18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19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21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2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0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609600"/>
            <a:ext cx="3810000" cy="533400"/>
          </a:xfrm>
        </p:spPr>
        <p:txBody>
          <a:bodyPr/>
          <a:lstStyle/>
          <a:p>
            <a:pPr algn="l"/>
            <a:r>
              <a:rPr lang="ru-RU">
                <a:solidFill>
                  <a:srgbClr val="B7DDC8"/>
                </a:solidFill>
              </a:rPr>
              <a:t>Generalized LEPS model</a:t>
            </a:r>
          </a:p>
        </p:txBody>
      </p:sp>
      <p:sp>
        <p:nvSpPr>
          <p:cNvPr id="38924" name="Rectangle 12"/>
          <p:cNvSpPr>
            <a:spLocks noChangeArrowheads="1"/>
          </p:cNvSpPr>
          <p:nvPr/>
        </p:nvSpPr>
        <p:spPr bwMode="auto">
          <a:xfrm>
            <a:off x="1022350" y="1371600"/>
            <a:ext cx="3092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Equipotential contour map</a:t>
            </a:r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914400" y="1447800"/>
            <a:ext cx="7323138" cy="5151438"/>
            <a:chOff x="576" y="912"/>
            <a:chExt cx="4613" cy="3245"/>
          </a:xfrm>
        </p:grpSpPr>
        <p:pic>
          <p:nvPicPr>
            <p:cNvPr id="38940" name="Picture 28" descr="CONSimpleLEPSContourFinal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2" y="1199"/>
              <a:ext cx="4500" cy="2904"/>
            </a:xfrm>
            <a:prstGeom prst="rect">
              <a:avLst/>
            </a:prstGeom>
            <a:noFill/>
          </p:spPr>
        </p:pic>
        <p:sp>
          <p:nvSpPr>
            <p:cNvPr id="38926" name="Rectangle 14"/>
            <p:cNvSpPr>
              <a:spLocks noChangeArrowheads="1"/>
            </p:cNvSpPr>
            <p:nvPr/>
          </p:nvSpPr>
          <p:spPr bwMode="auto">
            <a:xfrm>
              <a:off x="576" y="912"/>
              <a:ext cx="57" cy="3190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27" name="Rectangle 15"/>
            <p:cNvSpPr>
              <a:spLocks noChangeArrowheads="1"/>
            </p:cNvSpPr>
            <p:nvPr/>
          </p:nvSpPr>
          <p:spPr bwMode="auto">
            <a:xfrm>
              <a:off x="576" y="1144"/>
              <a:ext cx="4613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576" y="981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0" name="Rectangle 18"/>
            <p:cNvSpPr>
              <a:spLocks noChangeArrowheads="1"/>
            </p:cNvSpPr>
            <p:nvPr/>
          </p:nvSpPr>
          <p:spPr bwMode="auto">
            <a:xfrm>
              <a:off x="576" y="4100"/>
              <a:ext cx="4613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931" name="Rectangle 19"/>
            <p:cNvSpPr>
              <a:spLocks noChangeArrowheads="1"/>
            </p:cNvSpPr>
            <p:nvPr/>
          </p:nvSpPr>
          <p:spPr bwMode="auto">
            <a:xfrm>
              <a:off x="5132" y="1200"/>
              <a:ext cx="57" cy="2902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0"/>
            <a:chExt cx="1305" cy="288"/>
          </a:xfrm>
        </p:grpSpPr>
        <p:grpSp>
          <p:nvGrpSpPr>
            <p:cNvPr id="4" name="Group 35"/>
            <p:cNvGrpSpPr>
              <a:grpSpLocks/>
            </p:cNvGrpSpPr>
            <p:nvPr/>
          </p:nvGrpSpPr>
          <p:grpSpPr bwMode="auto">
            <a:xfrm>
              <a:off x="4393" y="205"/>
              <a:ext cx="1232" cy="57"/>
              <a:chOff x="4393" y="146"/>
              <a:chExt cx="1232" cy="57"/>
            </a:xfrm>
          </p:grpSpPr>
          <p:sp>
            <p:nvSpPr>
              <p:cNvPr id="38948" name="Rectangle 36"/>
              <p:cNvSpPr>
                <a:spLocks noChangeArrowheads="1"/>
              </p:cNvSpPr>
              <p:nvPr/>
            </p:nvSpPr>
            <p:spPr bwMode="auto">
              <a:xfrm>
                <a:off x="4393" y="146"/>
                <a:ext cx="1231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8949" name="Rectangle 37"/>
              <p:cNvSpPr>
                <a:spLocks noChangeArrowheads="1"/>
              </p:cNvSpPr>
              <p:nvPr/>
            </p:nvSpPr>
            <p:spPr bwMode="auto">
              <a:xfrm>
                <a:off x="5568" y="146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8950" name="Text Box 38"/>
            <p:cNvSpPr txBox="1">
              <a:spLocks noChangeArrowheads="1"/>
            </p:cNvSpPr>
            <p:nvPr/>
          </p:nvSpPr>
          <p:spPr bwMode="auto">
            <a:xfrm>
              <a:off x="4320" y="0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CO + N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CN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57" name="Picture 21" descr="CONSimpleLEPS3DF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0750" y="1828800"/>
            <a:ext cx="7294563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1022350" y="1371600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3D View</a:t>
            </a: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914400" y="1447800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914400" y="1816100"/>
            <a:ext cx="732313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914400" y="155733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914400" y="6508750"/>
            <a:ext cx="732313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948" name="Rectangle 12"/>
          <p:cNvSpPr>
            <a:spLocks noChangeArrowheads="1"/>
          </p:cNvSpPr>
          <p:nvPr/>
        </p:nvSpPr>
        <p:spPr bwMode="auto">
          <a:xfrm>
            <a:off x="8147050" y="1905000"/>
            <a:ext cx="90488" cy="46069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9959" name="Rectangle 2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Generalized LEPS model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0"/>
            <a:chExt cx="1305" cy="288"/>
          </a:xfrm>
        </p:grpSpPr>
        <p:grpSp>
          <p:nvGrpSpPr>
            <p:cNvPr id="3" name="Group 29"/>
            <p:cNvGrpSpPr>
              <a:grpSpLocks/>
            </p:cNvGrpSpPr>
            <p:nvPr/>
          </p:nvGrpSpPr>
          <p:grpSpPr bwMode="auto">
            <a:xfrm>
              <a:off x="4393" y="205"/>
              <a:ext cx="1232" cy="57"/>
              <a:chOff x="4393" y="146"/>
              <a:chExt cx="1232" cy="57"/>
            </a:xfrm>
          </p:grpSpPr>
          <p:sp>
            <p:nvSpPr>
              <p:cNvPr id="39966" name="Rectangle 30"/>
              <p:cNvSpPr>
                <a:spLocks noChangeArrowheads="1"/>
              </p:cNvSpPr>
              <p:nvPr/>
            </p:nvSpPr>
            <p:spPr bwMode="auto">
              <a:xfrm>
                <a:off x="4393" y="146"/>
                <a:ext cx="1231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9967" name="Rectangle 31"/>
              <p:cNvSpPr>
                <a:spLocks noChangeArrowheads="1"/>
              </p:cNvSpPr>
              <p:nvPr/>
            </p:nvSpPr>
            <p:spPr bwMode="auto">
              <a:xfrm>
                <a:off x="5568" y="146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9968" name="Text Box 32"/>
            <p:cNvSpPr txBox="1">
              <a:spLocks noChangeArrowheads="1"/>
            </p:cNvSpPr>
            <p:nvPr/>
          </p:nvSpPr>
          <p:spPr bwMode="auto">
            <a:xfrm>
              <a:off x="4320" y="0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CO + N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CN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CONExciteSMContourF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1863" y="1828800"/>
            <a:ext cx="7294562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4627" name="Rectangle 3"/>
          <p:cNvSpPr>
            <a:spLocks noChangeArrowheads="1"/>
          </p:cNvSpPr>
          <p:nvPr/>
        </p:nvSpPr>
        <p:spPr bwMode="auto">
          <a:xfrm>
            <a:off x="1022350" y="1371600"/>
            <a:ext cx="3092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Equipotential contour map</a:t>
            </a:r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914400" y="1447800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4629" name="Rectangle 5"/>
          <p:cNvSpPr>
            <a:spLocks noChangeArrowheads="1"/>
          </p:cNvSpPr>
          <p:nvPr/>
        </p:nvSpPr>
        <p:spPr bwMode="auto">
          <a:xfrm>
            <a:off x="914400" y="1816100"/>
            <a:ext cx="732313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4630" name="Rectangle 6"/>
          <p:cNvSpPr>
            <a:spLocks noChangeArrowheads="1"/>
          </p:cNvSpPr>
          <p:nvPr/>
        </p:nvSpPr>
        <p:spPr bwMode="auto">
          <a:xfrm>
            <a:off x="914400" y="155733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4631" name="Rectangle 7"/>
          <p:cNvSpPr>
            <a:spLocks noChangeArrowheads="1"/>
          </p:cNvSpPr>
          <p:nvPr/>
        </p:nvSpPr>
        <p:spPr bwMode="auto">
          <a:xfrm>
            <a:off x="914400" y="6508750"/>
            <a:ext cx="732313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4632" name="Rectangle 8"/>
          <p:cNvSpPr>
            <a:spLocks noChangeArrowheads="1"/>
          </p:cNvSpPr>
          <p:nvPr/>
        </p:nvSpPr>
        <p:spPr bwMode="auto">
          <a:xfrm>
            <a:off x="8147050" y="1905000"/>
            <a:ext cx="90488" cy="46069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4633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Sorbie-Murrell function</a:t>
            </a:r>
            <a:endParaRPr lang="ru-RU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011863" y="-17463"/>
            <a:ext cx="2898775" cy="336551"/>
            <a:chOff x="3787" y="-11"/>
            <a:chExt cx="1826" cy="212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3924" y="131"/>
              <a:ext cx="1689" cy="57"/>
              <a:chOff x="3924" y="131"/>
              <a:chExt cx="1689" cy="57"/>
            </a:xfrm>
          </p:grpSpPr>
          <p:sp>
            <p:nvSpPr>
              <p:cNvPr id="154636" name="Rectangle 12"/>
              <p:cNvSpPr>
                <a:spLocks noChangeArrowheads="1"/>
              </p:cNvSpPr>
              <p:nvPr/>
            </p:nvSpPr>
            <p:spPr bwMode="auto">
              <a:xfrm>
                <a:off x="3924" y="131"/>
                <a:ext cx="1678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54637" name="Rectangle 13"/>
              <p:cNvSpPr>
                <a:spLocks noChangeArrowheads="1"/>
              </p:cNvSpPr>
              <p:nvPr/>
            </p:nvSpPr>
            <p:spPr bwMode="auto">
              <a:xfrm>
                <a:off x="5556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54638" name="Text Box 14"/>
            <p:cNvSpPr txBox="1">
              <a:spLocks noChangeArrowheads="1"/>
            </p:cNvSpPr>
            <p:nvPr/>
          </p:nvSpPr>
          <p:spPr bwMode="auto">
            <a:xfrm>
              <a:off x="3787" y="-11"/>
              <a:ext cx="178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Potential Eenergy Surface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ONExciteSM3DF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828800"/>
            <a:ext cx="7294563" cy="4708525"/>
          </a:xfrm>
          <a:prstGeom prst="rect">
            <a:avLst/>
          </a:prstGeom>
          <a:noFill/>
        </p:spPr>
      </p:pic>
      <p:sp>
        <p:nvSpPr>
          <p:cNvPr id="155651" name="Rectangle 3"/>
          <p:cNvSpPr>
            <a:spLocks noChangeArrowheads="1"/>
          </p:cNvSpPr>
          <p:nvPr/>
        </p:nvSpPr>
        <p:spPr bwMode="auto">
          <a:xfrm>
            <a:off x="1022350" y="1371600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3D View</a:t>
            </a:r>
          </a:p>
        </p:txBody>
      </p:sp>
      <p:sp>
        <p:nvSpPr>
          <p:cNvPr id="155652" name="Rectangle 4"/>
          <p:cNvSpPr>
            <a:spLocks noChangeArrowheads="1"/>
          </p:cNvSpPr>
          <p:nvPr/>
        </p:nvSpPr>
        <p:spPr bwMode="auto">
          <a:xfrm>
            <a:off x="914400" y="1447800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5653" name="Rectangle 5"/>
          <p:cNvSpPr>
            <a:spLocks noChangeArrowheads="1"/>
          </p:cNvSpPr>
          <p:nvPr/>
        </p:nvSpPr>
        <p:spPr bwMode="auto">
          <a:xfrm>
            <a:off x="914400" y="1816100"/>
            <a:ext cx="732313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5654" name="Rectangle 6"/>
          <p:cNvSpPr>
            <a:spLocks noChangeArrowheads="1"/>
          </p:cNvSpPr>
          <p:nvPr/>
        </p:nvSpPr>
        <p:spPr bwMode="auto">
          <a:xfrm>
            <a:off x="914400" y="155733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5655" name="Rectangle 7"/>
          <p:cNvSpPr>
            <a:spLocks noChangeArrowheads="1"/>
          </p:cNvSpPr>
          <p:nvPr/>
        </p:nvSpPr>
        <p:spPr bwMode="auto">
          <a:xfrm>
            <a:off x="914400" y="6508750"/>
            <a:ext cx="732313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5656" name="Rectangle 8"/>
          <p:cNvSpPr>
            <a:spLocks noChangeArrowheads="1"/>
          </p:cNvSpPr>
          <p:nvPr/>
        </p:nvSpPr>
        <p:spPr bwMode="auto">
          <a:xfrm>
            <a:off x="8147050" y="1905000"/>
            <a:ext cx="90488" cy="46069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5657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Sorbie-Murrell function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011863" y="-17463"/>
            <a:ext cx="2898775" cy="336551"/>
            <a:chOff x="3787" y="-11"/>
            <a:chExt cx="1826" cy="212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3924" y="131"/>
              <a:ext cx="1689" cy="57"/>
              <a:chOff x="3924" y="131"/>
              <a:chExt cx="1689" cy="57"/>
            </a:xfrm>
          </p:grpSpPr>
          <p:sp>
            <p:nvSpPr>
              <p:cNvPr id="155660" name="Rectangle 12"/>
              <p:cNvSpPr>
                <a:spLocks noChangeArrowheads="1"/>
              </p:cNvSpPr>
              <p:nvPr/>
            </p:nvSpPr>
            <p:spPr bwMode="auto">
              <a:xfrm>
                <a:off x="3924" y="131"/>
                <a:ext cx="1678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55661" name="Rectangle 13"/>
              <p:cNvSpPr>
                <a:spLocks noChangeArrowheads="1"/>
              </p:cNvSpPr>
              <p:nvPr/>
            </p:nvSpPr>
            <p:spPr bwMode="auto">
              <a:xfrm>
                <a:off x="5556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55662" name="Text Box 14"/>
            <p:cNvSpPr txBox="1">
              <a:spLocks noChangeArrowheads="1"/>
            </p:cNvSpPr>
            <p:nvPr/>
          </p:nvSpPr>
          <p:spPr bwMode="auto">
            <a:xfrm>
              <a:off x="3787" y="-11"/>
              <a:ext cx="178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Potential Eenergy Surface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686800" cy="533400"/>
          </a:xfrm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Поверхность потенциальной энергии</a:t>
            </a:r>
          </a:p>
        </p:txBody>
      </p:sp>
      <p:sp>
        <p:nvSpPr>
          <p:cNvPr id="121859" name="Rectangle 3"/>
          <p:cNvSpPr>
            <a:spLocks noChangeArrowheads="1"/>
          </p:cNvSpPr>
          <p:nvPr/>
        </p:nvSpPr>
        <p:spPr bwMode="black">
          <a:xfrm>
            <a:off x="685800" y="1371600"/>
            <a:ext cx="4894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Полуэмпирические методы</a:t>
            </a:r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black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1864" name="Rectangle 8"/>
          <p:cNvSpPr>
            <a:spLocks noChangeArrowheads="1"/>
          </p:cNvSpPr>
          <p:nvPr/>
        </p:nvSpPr>
        <p:spPr bwMode="black">
          <a:xfrm>
            <a:off x="914400" y="1905000"/>
            <a:ext cx="4737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Обобщенная модель LEPS</a:t>
            </a:r>
          </a:p>
        </p:txBody>
      </p:sp>
      <p:sp>
        <p:nvSpPr>
          <p:cNvPr id="121865" name="Rectangle 9"/>
          <p:cNvSpPr>
            <a:spLocks noChangeArrowheads="1"/>
          </p:cNvSpPr>
          <p:nvPr/>
        </p:nvSpPr>
        <p:spPr bwMode="black">
          <a:xfrm>
            <a:off x="914400" y="2362200"/>
            <a:ext cx="704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Метод двухатомных комплексов в молекулах</a:t>
            </a:r>
          </a:p>
        </p:txBody>
      </p:sp>
      <p:sp>
        <p:nvSpPr>
          <p:cNvPr id="121866" name="Rectangle 10"/>
          <p:cNvSpPr>
            <a:spLocks noChangeArrowheads="1"/>
          </p:cNvSpPr>
          <p:nvPr/>
        </p:nvSpPr>
        <p:spPr bwMode="black">
          <a:xfrm>
            <a:off x="914400" y="2819400"/>
            <a:ext cx="617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Метод порядок связи – энергия связи</a:t>
            </a:r>
          </a:p>
        </p:txBody>
      </p:sp>
      <p:sp>
        <p:nvSpPr>
          <p:cNvPr id="121867" name="Rectangle 11"/>
          <p:cNvSpPr>
            <a:spLocks noChangeArrowheads="1"/>
          </p:cNvSpPr>
          <p:nvPr/>
        </p:nvSpPr>
        <p:spPr bwMode="black">
          <a:xfrm>
            <a:off x="685800" y="3581400"/>
            <a:ext cx="4894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Неэмпирические расчеты</a:t>
            </a:r>
          </a:p>
        </p:txBody>
      </p:sp>
      <p:sp>
        <p:nvSpPr>
          <p:cNvPr id="121868" name="Rectangle 12"/>
          <p:cNvSpPr>
            <a:spLocks noChangeArrowheads="1"/>
          </p:cNvSpPr>
          <p:nvPr/>
        </p:nvSpPr>
        <p:spPr bwMode="black">
          <a:xfrm>
            <a:off x="609600" y="37734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1869" name="Rectangle 13"/>
          <p:cNvSpPr>
            <a:spLocks noChangeArrowheads="1"/>
          </p:cNvSpPr>
          <p:nvPr/>
        </p:nvSpPr>
        <p:spPr bwMode="black">
          <a:xfrm>
            <a:off x="914400" y="4114800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GAUSSIAN</a:t>
            </a:r>
          </a:p>
        </p:txBody>
      </p:sp>
      <p:sp>
        <p:nvSpPr>
          <p:cNvPr id="121870" name="Rectangle 14"/>
          <p:cNvSpPr>
            <a:spLocks noChangeArrowheads="1"/>
          </p:cNvSpPr>
          <p:nvPr/>
        </p:nvSpPr>
        <p:spPr bwMode="black">
          <a:xfrm>
            <a:off x="914400" y="45720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MOLCAS</a:t>
            </a:r>
          </a:p>
        </p:txBody>
      </p:sp>
      <p:sp>
        <p:nvSpPr>
          <p:cNvPr id="121871" name="Rectangle 15"/>
          <p:cNvSpPr>
            <a:spLocks noChangeArrowheads="1"/>
          </p:cNvSpPr>
          <p:nvPr/>
        </p:nvSpPr>
        <p:spPr bwMode="black">
          <a:xfrm>
            <a:off x="914400" y="5029200"/>
            <a:ext cx="7978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charset="0"/>
              </a:rPr>
              <a:t>GAMESS </a:t>
            </a:r>
            <a:r>
              <a:rPr lang="ru-RU" sz="1800" b="1" dirty="0" smtClean="0">
                <a:solidFill>
                  <a:schemeClr val="bg1"/>
                </a:solidFill>
                <a:latin typeface="Arial" charset="0"/>
              </a:rPr>
              <a:t>(</a:t>
            </a:r>
            <a:r>
              <a:rPr lang="en-US" sz="1800" b="1" dirty="0" err="1" smtClean="0">
                <a:solidFill>
                  <a:schemeClr val="bg1"/>
                </a:solidFill>
                <a:latin typeface="Arial" charset="0"/>
              </a:rPr>
              <a:t>FireFly</a:t>
            </a:r>
            <a:r>
              <a:rPr lang="ru-RU" sz="1800" b="1" dirty="0" smtClean="0">
                <a:solidFill>
                  <a:schemeClr val="bg1"/>
                </a:solidFill>
                <a:latin typeface="Arial" charset="0"/>
              </a:rPr>
              <a:t>)</a:t>
            </a:r>
            <a:endParaRPr lang="ru-RU" sz="18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21874" name="Rectangle 18"/>
          <p:cNvSpPr>
            <a:spLocks noChangeArrowheads="1"/>
          </p:cNvSpPr>
          <p:nvPr/>
        </p:nvSpPr>
        <p:spPr bwMode="auto">
          <a:xfrm>
            <a:off x="8312150" y="228600"/>
            <a:ext cx="5349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1875" name="Rectangle 19"/>
          <p:cNvSpPr>
            <a:spLocks noChangeArrowheads="1"/>
          </p:cNvSpPr>
          <p:nvPr/>
        </p:nvSpPr>
        <p:spPr bwMode="auto">
          <a:xfrm>
            <a:off x="8839200" y="22860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1876" name="Text Box 20"/>
          <p:cNvSpPr txBox="1">
            <a:spLocks noChangeArrowheads="1"/>
          </p:cNvSpPr>
          <p:nvPr/>
        </p:nvSpPr>
        <p:spPr bwMode="auto">
          <a:xfrm>
            <a:off x="8229600" y="0"/>
            <a:ext cx="6207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ru-RU" sz="1600" b="1">
                <a:solidFill>
                  <a:srgbClr val="FFFFCC"/>
                </a:solidFill>
                <a:latin typeface="Arial" charset="0"/>
              </a:rPr>
              <a:t>ППЭ</a:t>
            </a:r>
          </a:p>
        </p:txBody>
      </p:sp>
      <p:grpSp>
        <p:nvGrpSpPr>
          <p:cNvPr id="16" name="Group 21"/>
          <p:cNvGrpSpPr>
            <a:grpSpLocks/>
          </p:cNvGrpSpPr>
          <p:nvPr/>
        </p:nvGrpSpPr>
        <p:grpSpPr bwMode="auto">
          <a:xfrm>
            <a:off x="4500563" y="3933825"/>
            <a:ext cx="4457700" cy="2738438"/>
            <a:chOff x="575" y="1144"/>
            <a:chExt cx="4614" cy="3013"/>
          </a:xfrm>
        </p:grpSpPr>
        <p:pic>
          <p:nvPicPr>
            <p:cNvPr id="17" name="Picture 22" descr="CONExciteSM3DFinal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6" y="1152"/>
              <a:ext cx="4595" cy="29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Rectangle 23"/>
            <p:cNvSpPr>
              <a:spLocks noChangeArrowheads="1"/>
            </p:cNvSpPr>
            <p:nvPr/>
          </p:nvSpPr>
          <p:spPr bwMode="auto">
            <a:xfrm>
              <a:off x="577" y="1144"/>
              <a:ext cx="4612" cy="5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9" name="Rectangle 24"/>
            <p:cNvSpPr>
              <a:spLocks noChangeArrowheads="1"/>
            </p:cNvSpPr>
            <p:nvPr/>
          </p:nvSpPr>
          <p:spPr bwMode="auto">
            <a:xfrm>
              <a:off x="577" y="4099"/>
              <a:ext cx="4612" cy="5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0" name="Rectangle 25"/>
            <p:cNvSpPr>
              <a:spLocks noChangeArrowheads="1"/>
            </p:cNvSpPr>
            <p:nvPr/>
          </p:nvSpPr>
          <p:spPr bwMode="auto">
            <a:xfrm>
              <a:off x="5131" y="1200"/>
              <a:ext cx="58" cy="2903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1" name="Rectangle 26"/>
            <p:cNvSpPr>
              <a:spLocks noChangeArrowheads="1"/>
            </p:cNvSpPr>
            <p:nvPr/>
          </p:nvSpPr>
          <p:spPr bwMode="auto">
            <a:xfrm>
              <a:off x="575" y="1200"/>
              <a:ext cx="58" cy="2903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686800" cy="533400"/>
          </a:xfrm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Обобщенная модель LEPS</a:t>
            </a:r>
          </a:p>
        </p:txBody>
      </p:sp>
      <p:graphicFrame>
        <p:nvGraphicFramePr>
          <p:cNvPr id="10252" name="Object 12"/>
          <p:cNvGraphicFramePr>
            <a:graphicFrameLocks noChangeAspect="1"/>
          </p:cNvGraphicFramePr>
          <p:nvPr/>
        </p:nvGraphicFramePr>
        <p:xfrm>
          <a:off x="990600" y="1352550"/>
          <a:ext cx="4495800" cy="128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87" name="Equation" r:id="rId3" imgW="4495800" imgH="1282700" progId="Equation.3">
                  <p:embed/>
                </p:oleObj>
              </mc:Choice>
              <mc:Fallback>
                <p:oleObj name="Equation" r:id="rId3" imgW="4495800" imgH="12827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1352550"/>
                        <a:ext cx="4495800" cy="1285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4" name="Object 14"/>
          <p:cNvGraphicFramePr>
            <a:graphicFrameLocks noChangeAspect="1"/>
          </p:cNvGraphicFramePr>
          <p:nvPr/>
        </p:nvGraphicFramePr>
        <p:xfrm>
          <a:off x="990600" y="2874963"/>
          <a:ext cx="671512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88" name="Equation" r:id="rId5" imgW="6718300" imgH="622300" progId="Equation.3">
                  <p:embed/>
                </p:oleObj>
              </mc:Choice>
              <mc:Fallback>
                <p:oleObj name="Equation" r:id="rId5" imgW="6718300" imgH="6223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2874963"/>
                        <a:ext cx="6715125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6" name="Object 16"/>
          <p:cNvGraphicFramePr>
            <a:graphicFrameLocks noChangeAspect="1"/>
          </p:cNvGraphicFramePr>
          <p:nvPr/>
        </p:nvGraphicFramePr>
        <p:xfrm>
          <a:off x="990600" y="3810000"/>
          <a:ext cx="6677025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89" name="Equation" r:id="rId7" imgW="6680160" imgH="622080" progId="Equation.3">
                  <p:embed/>
                </p:oleObj>
              </mc:Choice>
              <mc:Fallback>
                <p:oleObj name="Equation" r:id="rId7" imgW="6680160" imgH="6220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3810000"/>
                        <a:ext cx="6677025" cy="617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78" name="Object 338"/>
          <p:cNvGraphicFramePr>
            <a:graphicFrameLocks noChangeAspect="1"/>
          </p:cNvGraphicFramePr>
          <p:nvPr/>
        </p:nvGraphicFramePr>
        <p:xfrm>
          <a:off x="1350963" y="4724400"/>
          <a:ext cx="255587" cy="30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90" name="Equation" r:id="rId9" imgW="253800" imgH="304560" progId="Equation.3">
                  <p:embed/>
                </p:oleObj>
              </mc:Choice>
              <mc:Fallback>
                <p:oleObj name="Equation" r:id="rId9" imgW="253800" imgH="30456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350963" y="4724400"/>
                        <a:ext cx="255587" cy="306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79" name="Object 339"/>
          <p:cNvGraphicFramePr>
            <a:graphicFrameLocks noChangeAspect="1"/>
          </p:cNvGraphicFramePr>
          <p:nvPr/>
        </p:nvGraphicFramePr>
        <p:xfrm>
          <a:off x="5027613" y="4724400"/>
          <a:ext cx="255587" cy="30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91" name="Equation" r:id="rId11" imgW="253800" imgH="304560" progId="Equation.3">
                  <p:embed/>
                </p:oleObj>
              </mc:Choice>
              <mc:Fallback>
                <p:oleObj name="Equation" r:id="rId11" imgW="253800" imgH="30456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027613" y="4724400"/>
                        <a:ext cx="255587" cy="306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80" name="Object 340"/>
          <p:cNvGraphicFramePr>
            <a:graphicFrameLocks noChangeAspect="1"/>
          </p:cNvGraphicFramePr>
          <p:nvPr/>
        </p:nvGraphicFramePr>
        <p:xfrm>
          <a:off x="1350963" y="5295900"/>
          <a:ext cx="330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92" name="Equation" r:id="rId13" imgW="330120" imgH="419040" progId="Equation.3">
                  <p:embed/>
                </p:oleObj>
              </mc:Choice>
              <mc:Fallback>
                <p:oleObj name="Equation" r:id="rId13" imgW="330120" imgH="4190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350963" y="5295900"/>
                        <a:ext cx="330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81" name="Object 341"/>
          <p:cNvGraphicFramePr>
            <a:graphicFrameLocks noChangeAspect="1"/>
          </p:cNvGraphicFramePr>
          <p:nvPr/>
        </p:nvGraphicFramePr>
        <p:xfrm>
          <a:off x="5027613" y="5334000"/>
          <a:ext cx="219075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93" name="Equation" r:id="rId15" imgW="215640" imgH="304560" progId="Equation.3">
                  <p:embed/>
                </p:oleObj>
              </mc:Choice>
              <mc:Fallback>
                <p:oleObj name="Equation" r:id="rId15" imgW="215640" imgH="30456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5027613" y="5334000"/>
                        <a:ext cx="219075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82" name="Rectangle 342"/>
          <p:cNvSpPr>
            <a:spLocks noChangeArrowheads="1"/>
          </p:cNvSpPr>
          <p:nvPr/>
        </p:nvSpPr>
        <p:spPr bwMode="black">
          <a:xfrm>
            <a:off x="1655763" y="4648200"/>
            <a:ext cx="2862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- энергия диссоциации</a:t>
            </a:r>
          </a:p>
        </p:txBody>
      </p:sp>
      <p:sp>
        <p:nvSpPr>
          <p:cNvPr id="10583" name="Rectangle 343"/>
          <p:cNvSpPr>
            <a:spLocks noChangeArrowheads="1"/>
          </p:cNvSpPr>
          <p:nvPr/>
        </p:nvSpPr>
        <p:spPr bwMode="black">
          <a:xfrm>
            <a:off x="5256213" y="46482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- параметр Морзе</a:t>
            </a:r>
          </a:p>
        </p:txBody>
      </p:sp>
      <p:sp>
        <p:nvSpPr>
          <p:cNvPr id="10584" name="Rectangle 344"/>
          <p:cNvSpPr>
            <a:spLocks noChangeArrowheads="1"/>
          </p:cNvSpPr>
          <p:nvPr/>
        </p:nvSpPr>
        <p:spPr bwMode="black">
          <a:xfrm>
            <a:off x="1655763" y="5257800"/>
            <a:ext cx="358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- равновесное расстояние</a:t>
            </a:r>
          </a:p>
        </p:txBody>
      </p:sp>
      <p:sp>
        <p:nvSpPr>
          <p:cNvPr id="10585" name="Rectangle 345"/>
          <p:cNvSpPr>
            <a:spLocks noChangeArrowheads="1"/>
          </p:cNvSpPr>
          <p:nvPr/>
        </p:nvSpPr>
        <p:spPr bwMode="black">
          <a:xfrm>
            <a:off x="5256213" y="5257800"/>
            <a:ext cx="3887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- подгоночные параметры Сато</a:t>
            </a:r>
          </a:p>
        </p:txBody>
      </p:sp>
      <p:grpSp>
        <p:nvGrpSpPr>
          <p:cNvPr id="2" name="Group 35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3" name="Group 35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10592" name="Rectangle 35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93" name="Rectangle 35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0594" name="Text Box 35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ru-RU" sz="1600" b="1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3" name="Object 23"/>
          <p:cNvGraphicFramePr>
            <a:graphicFrameLocks noChangeAspect="1"/>
          </p:cNvGraphicFramePr>
          <p:nvPr/>
        </p:nvGraphicFramePr>
        <p:xfrm>
          <a:off x="990600" y="1981200"/>
          <a:ext cx="7556500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02" name="Equation" r:id="rId3" imgW="7289640" imgH="927000" progId="Equation.3">
                  <p:embed/>
                </p:oleObj>
              </mc:Choice>
              <mc:Fallback>
                <p:oleObj name="Equation" r:id="rId3" imgW="7289640" imgH="927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1981200"/>
                        <a:ext cx="7556500" cy="927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686800" cy="533400"/>
          </a:xfrm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Аналитическое представление ППЭ</a:t>
            </a: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black">
          <a:xfrm>
            <a:off x="685800" y="1371600"/>
            <a:ext cx="474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Метод расширения многих тел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black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black">
          <a:xfrm>
            <a:off x="914400" y="2971800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Одночастичный член</a:t>
            </a:r>
          </a:p>
        </p:txBody>
      </p:sp>
      <p:graphicFrame>
        <p:nvGraphicFramePr>
          <p:cNvPr id="30744" name="Object 24"/>
          <p:cNvGraphicFramePr>
            <a:graphicFrameLocks noChangeAspect="1"/>
          </p:cNvGraphicFramePr>
          <p:nvPr/>
        </p:nvGraphicFramePr>
        <p:xfrm>
          <a:off x="1295400" y="3429000"/>
          <a:ext cx="1371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03" name="Equation" r:id="rId5" imgW="1320480" imgH="431640" progId="Equation.3">
                  <p:embed/>
                </p:oleObj>
              </mc:Choice>
              <mc:Fallback>
                <p:oleObj name="Equation" r:id="rId5" imgW="1320480" imgH="431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295400" y="3429000"/>
                        <a:ext cx="13716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6" name="Rectangle 26"/>
          <p:cNvSpPr>
            <a:spLocks noChangeArrowheads="1"/>
          </p:cNvSpPr>
          <p:nvPr/>
        </p:nvSpPr>
        <p:spPr bwMode="black">
          <a:xfrm>
            <a:off x="2895600" y="350520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 	определяет энергию </a:t>
            </a:r>
          </a:p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	электронно-возбужденного атома</a:t>
            </a:r>
          </a:p>
        </p:txBody>
      </p:sp>
      <p:sp>
        <p:nvSpPr>
          <p:cNvPr id="30752" name="Rectangle 32"/>
          <p:cNvSpPr>
            <a:spLocks noChangeArrowheads="1"/>
          </p:cNvSpPr>
          <p:nvPr/>
        </p:nvSpPr>
        <p:spPr bwMode="black">
          <a:xfrm>
            <a:off x="914400" y="4114800"/>
            <a:ext cx="351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Двухчастичный член</a:t>
            </a: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black">
          <a:xfrm>
            <a:off x="2895600" y="4648200"/>
            <a:ext cx="480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 	описывает потенциальную кривую </a:t>
            </a:r>
          </a:p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	двухатомной молекулы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0759" name="Rectangle 39"/>
          <p:cNvSpPr>
            <a:spLocks noChangeArrowheads="1"/>
          </p:cNvSpPr>
          <p:nvPr/>
        </p:nvSpPr>
        <p:spPr bwMode="black">
          <a:xfrm>
            <a:off x="914400" y="5334000"/>
            <a:ext cx="3441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chemeClr val="bg1"/>
                </a:solidFill>
                <a:latin typeface="Arial" charset="0"/>
              </a:rPr>
              <a:t>Трехчастичный член</a:t>
            </a:r>
          </a:p>
        </p:txBody>
      </p:sp>
      <p:sp>
        <p:nvSpPr>
          <p:cNvPr id="30763" name="Rectangle 43"/>
          <p:cNvSpPr>
            <a:spLocks noChangeArrowheads="1"/>
          </p:cNvSpPr>
          <p:nvPr/>
        </p:nvSpPr>
        <p:spPr bwMode="black">
          <a:xfrm>
            <a:off x="2895600" y="5867400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 	определяет взаимодействие</a:t>
            </a:r>
          </a:p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	при близких межъядерных расстояниях</a:t>
            </a:r>
            <a:endParaRPr lang="ru-RU" sz="1800" b="1">
              <a:latin typeface="Arial" charset="0"/>
            </a:endParaRPr>
          </a:p>
        </p:txBody>
      </p:sp>
      <p:graphicFrame>
        <p:nvGraphicFramePr>
          <p:cNvPr id="30765" name="Object 45"/>
          <p:cNvGraphicFramePr>
            <a:graphicFrameLocks noChangeAspect="1"/>
          </p:cNvGraphicFramePr>
          <p:nvPr/>
        </p:nvGraphicFramePr>
        <p:xfrm>
          <a:off x="1295400" y="4572000"/>
          <a:ext cx="1498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04" name="Equation" r:id="rId7" imgW="1447560" imgH="431640" progId="Equation.3">
                  <p:embed/>
                </p:oleObj>
              </mc:Choice>
              <mc:Fallback>
                <p:oleObj name="Equation" r:id="rId7" imgW="1447560" imgH="431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295400" y="4572000"/>
                        <a:ext cx="14986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6" name="Object 46"/>
          <p:cNvGraphicFramePr>
            <a:graphicFrameLocks noChangeAspect="1"/>
          </p:cNvGraphicFramePr>
          <p:nvPr/>
        </p:nvGraphicFramePr>
        <p:xfrm>
          <a:off x="1295400" y="5791200"/>
          <a:ext cx="60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05" name="Equation" r:id="rId9" imgW="596880" imgH="431640" progId="Equation.3">
                  <p:embed/>
                </p:oleObj>
              </mc:Choice>
              <mc:Fallback>
                <p:oleObj name="Equation" r:id="rId9" imgW="596880" imgH="4316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295400" y="5791200"/>
                        <a:ext cx="6096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3" name="Group 53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30774" name="Rectangle 54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775" name="Rectangle 55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776" name="Text Box 56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ru-RU" sz="1600" b="1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686800" cy="533400"/>
          </a:xfrm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Функция Сорби-Маррелла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609600" y="1371600"/>
            <a:ext cx="4191000" cy="457200"/>
            <a:chOff x="384" y="864"/>
            <a:chExt cx="2640" cy="288"/>
          </a:xfrm>
        </p:grpSpPr>
        <p:sp>
          <p:nvSpPr>
            <p:cNvPr id="33796" name="Rectangle 4"/>
            <p:cNvSpPr>
              <a:spLocks noChangeArrowheads="1"/>
            </p:cNvSpPr>
            <p:nvPr/>
          </p:nvSpPr>
          <p:spPr bwMode="black">
            <a:xfrm>
              <a:off x="432" y="864"/>
              <a:ext cx="25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Двухчастичный член</a:t>
              </a:r>
            </a:p>
          </p:txBody>
        </p:sp>
        <p:sp>
          <p:nvSpPr>
            <p:cNvPr id="33797" name="Rectangle 5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3805" name="Rectangle 13"/>
          <p:cNvSpPr>
            <a:spLocks noChangeArrowheads="1"/>
          </p:cNvSpPr>
          <p:nvPr/>
        </p:nvSpPr>
        <p:spPr bwMode="black">
          <a:xfrm>
            <a:off x="4724400" y="1981200"/>
            <a:ext cx="4168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 расширенная функция Ридберга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graphicFrame>
        <p:nvGraphicFramePr>
          <p:cNvPr id="33815" name="Object 23"/>
          <p:cNvGraphicFramePr>
            <a:graphicFrameLocks noChangeAspect="1"/>
          </p:cNvGraphicFramePr>
          <p:nvPr/>
        </p:nvGraphicFramePr>
        <p:xfrm>
          <a:off x="984250" y="1905000"/>
          <a:ext cx="3582988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2" name="Equation" r:id="rId3" imgW="3466800" imgH="698400" progId="Equation.3">
                  <p:embed/>
                </p:oleObj>
              </mc:Choice>
              <mc:Fallback>
                <p:oleObj name="Equation" r:id="rId3" imgW="3466800" imgH="698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84250" y="1905000"/>
                        <a:ext cx="3582988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17" name="Object 25"/>
          <p:cNvGraphicFramePr>
            <a:graphicFrameLocks noChangeAspect="1"/>
          </p:cNvGraphicFramePr>
          <p:nvPr/>
        </p:nvGraphicFramePr>
        <p:xfrm>
          <a:off x="1828800" y="2743200"/>
          <a:ext cx="9652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3" name="Equation" r:id="rId5" imgW="1104840" imgH="304560" progId="Equation.3">
                  <p:embed/>
                </p:oleObj>
              </mc:Choice>
              <mc:Fallback>
                <p:oleObj name="Equation" r:id="rId5" imgW="1104840" imgH="3045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828800" y="2743200"/>
                        <a:ext cx="9652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18" name="Rectangle 26"/>
          <p:cNvSpPr>
            <a:spLocks noChangeArrowheads="1"/>
          </p:cNvSpPr>
          <p:nvPr/>
        </p:nvSpPr>
        <p:spPr bwMode="black">
          <a:xfrm>
            <a:off x="1258888" y="26670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где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09600" y="3276600"/>
            <a:ext cx="4191000" cy="457200"/>
            <a:chOff x="384" y="864"/>
            <a:chExt cx="2640" cy="288"/>
          </a:xfrm>
        </p:grpSpPr>
        <p:sp>
          <p:nvSpPr>
            <p:cNvPr id="33822" name="Rectangle 30"/>
            <p:cNvSpPr>
              <a:spLocks noChangeArrowheads="1"/>
            </p:cNvSpPr>
            <p:nvPr/>
          </p:nvSpPr>
          <p:spPr bwMode="black">
            <a:xfrm>
              <a:off x="432" y="864"/>
              <a:ext cx="25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Трехчастичный член</a:t>
              </a: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black">
          <a:xfrm>
            <a:off x="2971800" y="2667000"/>
            <a:ext cx="617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9210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	смещение от равновесного расстояния</a:t>
            </a:r>
          </a:p>
        </p:txBody>
      </p:sp>
      <p:graphicFrame>
        <p:nvGraphicFramePr>
          <p:cNvPr id="33825" name="Object 33"/>
          <p:cNvGraphicFramePr>
            <a:graphicFrameLocks noChangeAspect="1"/>
          </p:cNvGraphicFramePr>
          <p:nvPr/>
        </p:nvGraphicFramePr>
        <p:xfrm>
          <a:off x="990600" y="3886200"/>
          <a:ext cx="2362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4" name="Equation" r:id="rId7" imgW="2273040" imgH="380880" progId="Equation.3">
                  <p:embed/>
                </p:oleObj>
              </mc:Choice>
              <mc:Fallback>
                <p:oleObj name="Equation" r:id="rId7" imgW="2273040" imgH="3808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3886200"/>
                        <a:ext cx="23622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27" name="Object 35"/>
          <p:cNvGraphicFramePr>
            <a:graphicFrameLocks/>
          </p:cNvGraphicFramePr>
          <p:nvPr/>
        </p:nvGraphicFramePr>
        <p:xfrm>
          <a:off x="990600" y="4343400"/>
          <a:ext cx="7485063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5" name="Equation" r:id="rId9" imgW="7492680" imgH="711000" progId="Equation.3">
                  <p:embed/>
                </p:oleObj>
              </mc:Choice>
              <mc:Fallback>
                <p:oleObj name="Equation" r:id="rId9" imgW="7492680" imgH="71100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4343400"/>
                        <a:ext cx="7485063" cy="709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28" name="Object 36"/>
          <p:cNvGraphicFramePr>
            <a:graphicFrameLocks/>
          </p:cNvGraphicFramePr>
          <p:nvPr/>
        </p:nvGraphicFramePr>
        <p:xfrm>
          <a:off x="990600" y="5638800"/>
          <a:ext cx="251142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6" name="Equation" r:id="rId11" imgW="2514600" imgH="672840" progId="Equation.3">
                  <p:embed/>
                </p:oleObj>
              </mc:Choice>
              <mc:Fallback>
                <p:oleObj name="Equation" r:id="rId11" imgW="2514600" imgH="67284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5638800"/>
                        <a:ext cx="2511425" cy="669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30" name="Object 38"/>
          <p:cNvGraphicFramePr>
            <a:graphicFrameLocks/>
          </p:cNvGraphicFramePr>
          <p:nvPr/>
        </p:nvGraphicFramePr>
        <p:xfrm>
          <a:off x="1981200" y="5218113"/>
          <a:ext cx="1536700" cy="27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7" name="Equation" r:id="rId13" imgW="1536480" imgH="266400" progId="Equation.3">
                  <p:embed/>
                </p:oleObj>
              </mc:Choice>
              <mc:Fallback>
                <p:oleObj name="Equation" r:id="rId13" imgW="1536480" imgH="266400" progId="Equation.3">
                  <p:embed/>
                  <p:pic>
                    <p:nvPicPr>
                      <p:cNvPr id="0" name="Picture 7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981200" y="5218113"/>
                        <a:ext cx="1536700" cy="273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32" name="Rectangle 40"/>
          <p:cNvSpPr>
            <a:spLocks noChangeArrowheads="1"/>
          </p:cNvSpPr>
          <p:nvPr/>
        </p:nvSpPr>
        <p:spPr bwMode="black">
          <a:xfrm>
            <a:off x="3886200" y="5105400"/>
            <a:ext cx="3278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	номер связи</a:t>
            </a: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black">
          <a:xfrm>
            <a:off x="1258888" y="51054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где</a:t>
            </a:r>
            <a:endParaRPr lang="ru-RU" sz="1800" b="1">
              <a:latin typeface="Arial" charset="0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black">
          <a:xfrm>
            <a:off x="3886200" y="5791200"/>
            <a:ext cx="3565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	выключающая функция</a:t>
            </a:r>
          </a:p>
        </p:txBody>
      </p: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5" name="Group 54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33847" name="Rectangle 55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3848" name="Rectangle 56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3849" name="Text Box 57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ru-RU" sz="1600" b="1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48" name="Object 32"/>
          <p:cNvGraphicFramePr>
            <a:graphicFrameLocks/>
          </p:cNvGraphicFramePr>
          <p:nvPr/>
        </p:nvGraphicFramePr>
        <p:xfrm>
          <a:off x="1828800" y="4687888"/>
          <a:ext cx="1843088" cy="27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53" name="Equation" r:id="rId3" imgW="1841400" imgH="266400" progId="Equation.3">
                  <p:embed/>
                </p:oleObj>
              </mc:Choice>
              <mc:Fallback>
                <p:oleObj name="Equation" r:id="rId3" imgW="1841400" imgH="266400" progId="Equation.3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828800" y="4687888"/>
                        <a:ext cx="1843088" cy="273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47" name="Object 31"/>
          <p:cNvGraphicFramePr>
            <a:graphicFrameLocks/>
          </p:cNvGraphicFramePr>
          <p:nvPr/>
        </p:nvGraphicFramePr>
        <p:xfrm>
          <a:off x="990600" y="3810000"/>
          <a:ext cx="3354388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54" name="Equation" r:id="rId5" imgW="3352680" imgH="711000" progId="Equation.3">
                  <p:embed/>
                </p:oleObj>
              </mc:Choice>
              <mc:Fallback>
                <p:oleObj name="Equation" r:id="rId5" imgW="3352680" imgH="711000" progId="Equation.3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3810000"/>
                        <a:ext cx="3354388" cy="709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46" name="Object 30"/>
          <p:cNvGraphicFramePr>
            <a:graphicFrameLocks/>
          </p:cNvGraphicFramePr>
          <p:nvPr/>
        </p:nvGraphicFramePr>
        <p:xfrm>
          <a:off x="1828800" y="2667000"/>
          <a:ext cx="1443038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55" name="Equation" r:id="rId7" imgW="1447560" imgH="342720" progId="Equation.3">
                  <p:embed/>
                </p:oleObj>
              </mc:Choice>
              <mc:Fallback>
                <p:oleObj name="Equation" r:id="rId7" imgW="1447560" imgH="342720" progId="Equation.3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828800" y="2667000"/>
                        <a:ext cx="1443038" cy="341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686800" cy="533400"/>
          </a:xfrm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Функция Гарсия-Лагана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09600" y="1371600"/>
            <a:ext cx="4191000" cy="457200"/>
            <a:chOff x="384" y="864"/>
            <a:chExt cx="2640" cy="288"/>
          </a:xfrm>
        </p:grpSpPr>
        <p:sp>
          <p:nvSpPr>
            <p:cNvPr id="34820" name="Rectangle 4"/>
            <p:cNvSpPr>
              <a:spLocks noChangeArrowheads="1"/>
            </p:cNvSpPr>
            <p:nvPr/>
          </p:nvSpPr>
          <p:spPr bwMode="black">
            <a:xfrm>
              <a:off x="432" y="864"/>
              <a:ext cx="25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Двухчастичный член</a:t>
              </a:r>
            </a:p>
          </p:txBody>
        </p:sp>
        <p:sp>
          <p:nvSpPr>
            <p:cNvPr id="34821" name="Rectangle 5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4825" name="Rectangle 9"/>
          <p:cNvSpPr>
            <a:spLocks noChangeArrowheads="1"/>
          </p:cNvSpPr>
          <p:nvPr/>
        </p:nvSpPr>
        <p:spPr bwMode="black">
          <a:xfrm>
            <a:off x="3505200" y="19812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 	полином N-ой степени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4833" name="Rectangle 17"/>
          <p:cNvSpPr>
            <a:spLocks noChangeArrowheads="1"/>
          </p:cNvSpPr>
          <p:nvPr/>
        </p:nvSpPr>
        <p:spPr bwMode="black">
          <a:xfrm>
            <a:off x="1187450" y="26670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где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609600" y="3276600"/>
            <a:ext cx="4191000" cy="457200"/>
            <a:chOff x="384" y="864"/>
            <a:chExt cx="2640" cy="288"/>
          </a:xfrm>
        </p:grpSpPr>
        <p:sp>
          <p:nvSpPr>
            <p:cNvPr id="34835" name="Rectangle 19"/>
            <p:cNvSpPr>
              <a:spLocks noChangeArrowheads="1"/>
            </p:cNvSpPr>
            <p:nvPr/>
          </p:nvSpPr>
          <p:spPr bwMode="black">
            <a:xfrm>
              <a:off x="432" y="864"/>
              <a:ext cx="25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Трехчастичный член</a:t>
              </a:r>
            </a:p>
          </p:txBody>
        </p:sp>
        <p:sp>
          <p:nvSpPr>
            <p:cNvPr id="34836" name="Rectangle 20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4837" name="Rectangle 21"/>
          <p:cNvSpPr>
            <a:spLocks noChangeArrowheads="1"/>
          </p:cNvSpPr>
          <p:nvPr/>
        </p:nvSpPr>
        <p:spPr bwMode="black">
          <a:xfrm>
            <a:off x="3505200" y="2667000"/>
            <a:ext cx="3803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9210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	координата порядка связи</a:t>
            </a:r>
          </a:p>
        </p:txBody>
      </p:sp>
      <p:sp>
        <p:nvSpPr>
          <p:cNvPr id="34843" name="Rectangle 27"/>
          <p:cNvSpPr>
            <a:spLocks noChangeArrowheads="1"/>
          </p:cNvSpPr>
          <p:nvPr/>
        </p:nvSpPr>
        <p:spPr bwMode="black">
          <a:xfrm>
            <a:off x="1187450" y="45720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где</a:t>
            </a:r>
          </a:p>
        </p:txBody>
      </p:sp>
      <p:graphicFrame>
        <p:nvGraphicFramePr>
          <p:cNvPr id="34845" name="Object 29"/>
          <p:cNvGraphicFramePr>
            <a:graphicFrameLocks noChangeAspect="1"/>
          </p:cNvGraphicFramePr>
          <p:nvPr/>
        </p:nvGraphicFramePr>
        <p:xfrm>
          <a:off x="990600" y="1905000"/>
          <a:ext cx="2324100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56" name="Equation" r:id="rId9" imgW="2247840" imgH="711000" progId="Equation.3">
                  <p:embed/>
                </p:oleObj>
              </mc:Choice>
              <mc:Fallback>
                <p:oleObj name="Equation" r:id="rId9" imgW="2247840" imgH="7110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1905000"/>
                        <a:ext cx="2324100" cy="711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49" name="Object 33"/>
          <p:cNvGraphicFramePr>
            <a:graphicFrameLocks/>
          </p:cNvGraphicFramePr>
          <p:nvPr/>
        </p:nvGraphicFramePr>
        <p:xfrm>
          <a:off x="1828800" y="4992688"/>
          <a:ext cx="1230313" cy="258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57" name="Equation" r:id="rId11" imgW="1231560" imgH="266400" progId="Equation.3">
                  <p:embed/>
                </p:oleObj>
              </mc:Choice>
              <mc:Fallback>
                <p:oleObj name="Equation" r:id="rId11" imgW="1231560" imgH="26640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828800" y="4992688"/>
                        <a:ext cx="1230313" cy="258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50" name="Rectangle 34"/>
          <p:cNvSpPr>
            <a:spLocks noChangeArrowheads="1"/>
          </p:cNvSpPr>
          <p:nvPr/>
        </p:nvSpPr>
        <p:spPr bwMode="black">
          <a:xfrm>
            <a:off x="4495800" y="38862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 	полином M-ой степени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5" name="Group 36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34853" name="Rectangle 37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4854" name="Rectangle 38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4855" name="Text Box 39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ru-RU" sz="1600" b="1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3536" name="Object 0"/>
          <p:cNvGraphicFramePr>
            <a:graphicFrameLocks noChangeAspect="1"/>
          </p:cNvGraphicFramePr>
          <p:nvPr/>
        </p:nvGraphicFramePr>
        <p:xfrm>
          <a:off x="990600" y="3810000"/>
          <a:ext cx="3516313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7" name="Equation" r:id="rId3" imgW="3377880" imgH="711000" progId="Equation.3">
                  <p:embed/>
                </p:oleObj>
              </mc:Choice>
              <mc:Fallback>
                <p:oleObj name="Equation" r:id="rId3" imgW="3377880" imgH="711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3810000"/>
                        <a:ext cx="3516313" cy="711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3537" name="Object 1"/>
          <p:cNvGraphicFramePr>
            <a:graphicFrameLocks/>
          </p:cNvGraphicFramePr>
          <p:nvPr/>
        </p:nvGraphicFramePr>
        <p:xfrm>
          <a:off x="990600" y="1905000"/>
          <a:ext cx="3027363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8" name="Equation" r:id="rId5" imgW="3035160" imgH="698400" progId="Equation.3">
                  <p:embed/>
                </p:oleObj>
              </mc:Choice>
              <mc:Fallback>
                <p:oleObj name="Equation" r:id="rId5" imgW="3035160" imgH="698400" progId="Equation.3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990600" y="1905000"/>
                        <a:ext cx="3027363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5" name="Rectangle 5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686800" cy="533400"/>
          </a:xfrm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Функция Агуадо-Паниагуа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09600" y="1371600"/>
            <a:ext cx="4191000" cy="457200"/>
            <a:chOff x="384" y="864"/>
            <a:chExt cx="2640" cy="288"/>
          </a:xfrm>
        </p:grpSpPr>
        <p:sp>
          <p:nvSpPr>
            <p:cNvPr id="35847" name="Rectangle 7"/>
            <p:cNvSpPr>
              <a:spLocks noChangeArrowheads="1"/>
            </p:cNvSpPr>
            <p:nvPr/>
          </p:nvSpPr>
          <p:spPr bwMode="black">
            <a:xfrm>
              <a:off x="432" y="864"/>
              <a:ext cx="25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Двухчастичный член</a:t>
              </a:r>
            </a:p>
          </p:txBody>
        </p:sp>
        <p:sp>
          <p:nvSpPr>
            <p:cNvPr id="35848" name="Rectangle 8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09600" y="3276600"/>
            <a:ext cx="4191000" cy="457200"/>
            <a:chOff x="384" y="864"/>
            <a:chExt cx="2640" cy="288"/>
          </a:xfrm>
        </p:grpSpPr>
        <p:sp>
          <p:nvSpPr>
            <p:cNvPr id="35860" name="Rectangle 20"/>
            <p:cNvSpPr>
              <a:spLocks noChangeArrowheads="1"/>
            </p:cNvSpPr>
            <p:nvPr/>
          </p:nvSpPr>
          <p:spPr bwMode="black">
            <a:xfrm>
              <a:off x="432" y="864"/>
              <a:ext cx="25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Трехчастичный член</a:t>
              </a:r>
            </a:p>
          </p:txBody>
        </p:sp>
        <p:sp>
          <p:nvSpPr>
            <p:cNvPr id="35861" name="Rectangle 21"/>
            <p:cNvSpPr>
              <a:spLocks noChangeArrowheads="1"/>
            </p:cNvSpPr>
            <p:nvPr/>
          </p:nvSpPr>
          <p:spPr bwMode="black">
            <a:xfrm>
              <a:off x="384" y="985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aphicFrame>
        <p:nvGraphicFramePr>
          <p:cNvPr id="193538" name="Object 2"/>
          <p:cNvGraphicFramePr>
            <a:graphicFrameLocks/>
          </p:cNvGraphicFramePr>
          <p:nvPr/>
        </p:nvGraphicFramePr>
        <p:xfrm>
          <a:off x="1547813" y="2625725"/>
          <a:ext cx="1465262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9" name="Equation" r:id="rId7" imgW="1460160" imgH="419040" progId="Equation.3">
                  <p:embed/>
                </p:oleObj>
              </mc:Choice>
              <mc:Fallback>
                <p:oleObj name="Equation" r:id="rId7" imgW="1460160" imgH="419040" progId="Equation.3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547813" y="2625725"/>
                        <a:ext cx="1465262" cy="414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8" name="Rectangle 18"/>
          <p:cNvSpPr>
            <a:spLocks noChangeArrowheads="1"/>
          </p:cNvSpPr>
          <p:nvPr/>
        </p:nvSpPr>
        <p:spPr bwMode="black">
          <a:xfrm>
            <a:off x="546100" y="26670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где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5862" name="Rectangle 22"/>
          <p:cNvSpPr>
            <a:spLocks noChangeArrowheads="1"/>
          </p:cNvSpPr>
          <p:nvPr/>
        </p:nvSpPr>
        <p:spPr bwMode="black">
          <a:xfrm>
            <a:off x="3224213" y="2667000"/>
            <a:ext cx="5819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92100" algn="l"/>
              </a:tabLst>
            </a:pPr>
            <a:r>
              <a:rPr lang="ru-RU" sz="1800" b="1" i="1">
                <a:solidFill>
                  <a:schemeClr val="bg1"/>
                </a:solidFill>
                <a:latin typeface="Arial" charset="0"/>
              </a:rPr>
              <a:t>l = 2 или 3</a:t>
            </a:r>
            <a:r>
              <a:rPr lang="ru-RU" sz="1800" b="1">
                <a:solidFill>
                  <a:schemeClr val="bg1"/>
                </a:solidFill>
                <a:latin typeface="Arial" charset="0"/>
              </a:rPr>
              <a:t>   для двух- или трехчастичного члена</a:t>
            </a:r>
            <a:endParaRPr lang="ru-RU" sz="1800" b="1">
              <a:latin typeface="Arial" charset="0"/>
            </a:endParaRPr>
          </a:p>
        </p:txBody>
      </p:sp>
      <p:sp>
        <p:nvSpPr>
          <p:cNvPr id="35866" name="Rectangle 26"/>
          <p:cNvSpPr>
            <a:spLocks noChangeArrowheads="1"/>
          </p:cNvSpPr>
          <p:nvPr/>
        </p:nvSpPr>
        <p:spPr bwMode="black">
          <a:xfrm>
            <a:off x="4648200" y="38862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– 	полином M-ой степени</a:t>
            </a: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graphicFrame>
        <p:nvGraphicFramePr>
          <p:cNvPr id="193539" name="Object 3"/>
          <p:cNvGraphicFramePr>
            <a:graphicFrameLocks/>
          </p:cNvGraphicFramePr>
          <p:nvPr/>
        </p:nvGraphicFramePr>
        <p:xfrm>
          <a:off x="1547813" y="4687888"/>
          <a:ext cx="1843087" cy="27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80" name="Equation" r:id="rId9" imgW="1841400" imgH="266400" progId="Equation.3">
                  <p:embed/>
                </p:oleObj>
              </mc:Choice>
              <mc:Fallback>
                <p:oleObj name="Equation" r:id="rId9" imgW="1841400" imgH="26640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547813" y="4687888"/>
                        <a:ext cx="1843087" cy="273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71" name="Rectangle 31"/>
          <p:cNvSpPr>
            <a:spLocks noChangeArrowheads="1"/>
          </p:cNvSpPr>
          <p:nvPr/>
        </p:nvSpPr>
        <p:spPr bwMode="black">
          <a:xfrm>
            <a:off x="546100" y="45720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>
              <a:tabLst>
                <a:tab pos="285750" algn="l"/>
              </a:tabLst>
            </a:pPr>
            <a:r>
              <a:rPr lang="ru-RU" sz="1800" b="1">
                <a:solidFill>
                  <a:schemeClr val="bg1"/>
                </a:solidFill>
                <a:latin typeface="Arial" charset="0"/>
              </a:rPr>
              <a:t>где</a:t>
            </a:r>
          </a:p>
        </p:txBody>
      </p:sp>
      <p:graphicFrame>
        <p:nvGraphicFramePr>
          <p:cNvPr id="193540" name="Object 4"/>
          <p:cNvGraphicFramePr>
            <a:graphicFrameLocks/>
          </p:cNvGraphicFramePr>
          <p:nvPr/>
        </p:nvGraphicFramePr>
        <p:xfrm>
          <a:off x="1547813" y="4992688"/>
          <a:ext cx="1230312" cy="258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81" name="Equation" r:id="rId11" imgW="1231560" imgH="266400" progId="Equation.3">
                  <p:embed/>
                </p:oleObj>
              </mc:Choice>
              <mc:Fallback>
                <p:oleObj name="Equation" r:id="rId11" imgW="1231560" imgH="266400" progId="Equation.3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1547813" y="4992688"/>
                        <a:ext cx="1230312" cy="258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3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5" name="Group 34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35875" name="Rectangle 35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876" name="Rectangle 36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5877" name="Text Box 37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ru-RU" sz="1600" b="1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B7DDC8"/>
                </a:solidFill>
              </a:rPr>
              <a:t>Параллельная версия </a:t>
            </a:r>
            <a:r>
              <a:rPr lang="en-US" smtClean="0">
                <a:solidFill>
                  <a:srgbClr val="B7DDC8"/>
                </a:solidFill>
              </a:rPr>
              <a:t>“MD Trajectory”</a:t>
            </a:r>
            <a:endParaRPr lang="ru-RU" smtClean="0">
              <a:solidFill>
                <a:srgbClr val="B7DDC8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810000" y="2287588"/>
            <a:ext cx="1601788" cy="3001962"/>
            <a:chOff x="2408" y="1421"/>
            <a:chExt cx="1009" cy="1891"/>
          </a:xfrm>
        </p:grpSpPr>
        <p:sp>
          <p:nvSpPr>
            <p:cNvPr id="24619" name="AutoShape 4"/>
            <p:cNvSpPr>
              <a:spLocks noChangeArrowheads="1"/>
            </p:cNvSpPr>
            <p:nvPr/>
          </p:nvSpPr>
          <p:spPr bwMode="auto">
            <a:xfrm rot="-5400000">
              <a:off x="2856" y="973"/>
              <a:ext cx="113" cy="1009"/>
            </a:xfrm>
            <a:prstGeom prst="upDownArrow">
              <a:avLst>
                <a:gd name="adj1" fmla="val 41602"/>
                <a:gd name="adj2" fmla="val 84951"/>
              </a:avLst>
            </a:prstGeom>
            <a:solidFill>
              <a:srgbClr val="B7DDC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20" name="AutoShape 5"/>
            <p:cNvSpPr>
              <a:spLocks noChangeArrowheads="1"/>
            </p:cNvSpPr>
            <p:nvPr/>
          </p:nvSpPr>
          <p:spPr bwMode="auto">
            <a:xfrm>
              <a:off x="2856" y="1488"/>
              <a:ext cx="113" cy="1824"/>
            </a:xfrm>
            <a:prstGeom prst="downArrow">
              <a:avLst>
                <a:gd name="adj1" fmla="val 41593"/>
                <a:gd name="adj2" fmla="val 89377"/>
              </a:avLst>
            </a:prstGeom>
            <a:solidFill>
              <a:srgbClr val="B7DDC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4580" name="Rectangle 6"/>
          <p:cNvSpPr>
            <a:spLocks noChangeArrowheads="1"/>
          </p:cNvSpPr>
          <p:nvPr/>
        </p:nvSpPr>
        <p:spPr bwMode="auto">
          <a:xfrm>
            <a:off x="722313" y="1295400"/>
            <a:ext cx="8193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1800">
                <a:solidFill>
                  <a:srgbClr val="FFFFCC"/>
                </a:solidFill>
                <a:latin typeface="Arial" charset="0"/>
              </a:rPr>
              <a:t>Сервисный уровень - 1 главный процессор </a:t>
            </a:r>
          </a:p>
        </p:txBody>
      </p:sp>
      <p:sp>
        <p:nvSpPr>
          <p:cNvPr id="24581" name="Rectangle 7"/>
          <p:cNvSpPr>
            <a:spLocks noChangeArrowheads="1"/>
          </p:cNvSpPr>
          <p:nvPr/>
        </p:nvSpPr>
        <p:spPr bwMode="black">
          <a:xfrm>
            <a:off x="609600" y="149225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5880" name="Rectangle 8"/>
          <p:cNvSpPr>
            <a:spLocks noChangeArrowheads="1"/>
          </p:cNvSpPr>
          <p:nvPr/>
        </p:nvSpPr>
        <p:spPr bwMode="auto">
          <a:xfrm>
            <a:off x="827088" y="1844675"/>
            <a:ext cx="2519362" cy="719138"/>
          </a:xfrm>
          <a:prstGeom prst="rect">
            <a:avLst/>
          </a:prstGeom>
          <a:gradFill rotWithShape="0">
            <a:gsLst>
              <a:gs pos="0">
                <a:srgbClr val="B7DDC8"/>
              </a:gs>
              <a:gs pos="100000">
                <a:srgbClr val="FFFFFF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24583" name="Rectangle 9"/>
          <p:cNvSpPr>
            <a:spLocks noChangeArrowheads="1"/>
          </p:cNvSpPr>
          <p:nvPr/>
        </p:nvSpPr>
        <p:spPr bwMode="auto">
          <a:xfrm>
            <a:off x="827088" y="1851025"/>
            <a:ext cx="2449512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1600" b="0" i="1">
                <a:latin typeface="Arial" charset="0"/>
              </a:rPr>
              <a:t>Модуль</a:t>
            </a:r>
          </a:p>
          <a:p>
            <a:pPr algn="ctr"/>
            <a:r>
              <a:rPr lang="ru-RU" sz="1600" b="0" i="1">
                <a:latin typeface="Arial" charset="0"/>
              </a:rPr>
              <a:t>определения задачи</a:t>
            </a: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5867400" y="1833563"/>
            <a:ext cx="2519363" cy="719137"/>
            <a:chOff x="3456" y="1286"/>
            <a:chExt cx="1587" cy="453"/>
          </a:xfrm>
        </p:grpSpPr>
        <p:sp>
          <p:nvSpPr>
            <p:cNvPr id="335883" name="Rectangle 11"/>
            <p:cNvSpPr>
              <a:spLocks noChangeArrowheads="1"/>
            </p:cNvSpPr>
            <p:nvPr/>
          </p:nvSpPr>
          <p:spPr bwMode="auto">
            <a:xfrm>
              <a:off x="3456" y="1286"/>
              <a:ext cx="1587" cy="453"/>
            </a:xfrm>
            <a:prstGeom prst="rect">
              <a:avLst/>
            </a:prstGeom>
            <a:gradFill rotWithShape="0">
              <a:gsLst>
                <a:gs pos="0">
                  <a:srgbClr val="B7DDC8"/>
                </a:gs>
                <a:gs pos="100000">
                  <a:srgbClr val="FFFF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24618" name="Rectangle 12"/>
            <p:cNvSpPr>
              <a:spLocks noChangeArrowheads="1"/>
            </p:cNvSpPr>
            <p:nvPr/>
          </p:nvSpPr>
          <p:spPr bwMode="auto">
            <a:xfrm>
              <a:off x="3594" y="1296"/>
              <a:ext cx="1310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1600" b="0" i="1">
                  <a:latin typeface="Arial" charset="0"/>
                </a:rPr>
                <a:t>Модуль визуализации</a:t>
              </a:r>
            </a:p>
          </p:txBody>
        </p:sp>
      </p:grpSp>
      <p:sp>
        <p:nvSpPr>
          <p:cNvPr id="24585" name="Rectangle 13"/>
          <p:cNvSpPr>
            <a:spLocks noChangeArrowheads="1"/>
          </p:cNvSpPr>
          <p:nvPr/>
        </p:nvSpPr>
        <p:spPr bwMode="black">
          <a:xfrm>
            <a:off x="722313" y="5310188"/>
            <a:ext cx="4306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1800">
                <a:solidFill>
                  <a:srgbClr val="FFFFCC"/>
                </a:solidFill>
                <a:latin typeface="Arial" charset="0"/>
              </a:rPr>
              <a:t>Уровень доступа к данным</a:t>
            </a:r>
          </a:p>
        </p:txBody>
      </p:sp>
      <p:sp>
        <p:nvSpPr>
          <p:cNvPr id="24586" name="Rectangle 14"/>
          <p:cNvSpPr>
            <a:spLocks noChangeArrowheads="1"/>
          </p:cNvSpPr>
          <p:nvPr/>
        </p:nvSpPr>
        <p:spPr bwMode="black">
          <a:xfrm>
            <a:off x="609600" y="550703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1676400" y="5843588"/>
            <a:ext cx="5973763" cy="719137"/>
            <a:chOff x="1281" y="3435"/>
            <a:chExt cx="3763" cy="453"/>
          </a:xfrm>
        </p:grpSpPr>
        <p:sp>
          <p:nvSpPr>
            <p:cNvPr id="335888" name="Rectangle 16"/>
            <p:cNvSpPr>
              <a:spLocks noChangeArrowheads="1"/>
            </p:cNvSpPr>
            <p:nvPr/>
          </p:nvSpPr>
          <p:spPr bwMode="auto">
            <a:xfrm>
              <a:off x="1281" y="3435"/>
              <a:ext cx="3763" cy="453"/>
            </a:xfrm>
            <a:prstGeom prst="rect">
              <a:avLst/>
            </a:prstGeom>
            <a:gradFill rotWithShape="0">
              <a:gsLst>
                <a:gs pos="0">
                  <a:srgbClr val="B7DDC8"/>
                </a:gs>
                <a:gs pos="100000">
                  <a:srgbClr val="FFFF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24616" name="Rectangle 17"/>
            <p:cNvSpPr>
              <a:spLocks noChangeArrowheads="1"/>
            </p:cNvSpPr>
            <p:nvPr/>
          </p:nvSpPr>
          <p:spPr bwMode="auto">
            <a:xfrm>
              <a:off x="1314" y="3446"/>
              <a:ext cx="3696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tabLst>
                  <a:tab pos="5619750" algn="r"/>
                </a:tabLst>
              </a:pPr>
              <a:r>
                <a:rPr lang="en-US" sz="1600" b="0" i="1">
                  <a:latin typeface="Arial" charset="0"/>
                </a:rPr>
                <a:t>XML – </a:t>
              </a:r>
              <a:r>
                <a:rPr lang="ru-RU" sz="1600" b="0" i="1">
                  <a:latin typeface="Arial" charset="0"/>
                </a:rPr>
                <a:t>файл</a:t>
              </a:r>
              <a:r>
                <a:rPr lang="en-US" sz="1600" b="0" i="1">
                  <a:latin typeface="Arial" charset="0"/>
                </a:rPr>
                <a:t> (LibXML2 </a:t>
              </a:r>
              <a:r>
                <a:rPr lang="ru-RU" sz="1600" b="0" i="1">
                  <a:latin typeface="Arial" charset="0"/>
                </a:rPr>
                <a:t>библиотека</a:t>
              </a:r>
              <a:r>
                <a:rPr lang="en-US" sz="1600" b="0" i="1">
                  <a:latin typeface="Arial" charset="0"/>
                </a:rPr>
                <a:t>)</a:t>
              </a:r>
              <a:endParaRPr lang="ru-RU" sz="1600" b="0" i="1">
                <a:latin typeface="Arial" charset="0"/>
              </a:endParaRPr>
            </a:p>
            <a:p>
              <a:pPr>
                <a:tabLst>
                  <a:tab pos="5619750" algn="r"/>
                </a:tabLst>
              </a:pPr>
              <a:r>
                <a:rPr lang="ru-RU" sz="1600" b="0" i="1">
                  <a:latin typeface="Arial" charset="0"/>
                </a:rPr>
                <a:t>                                                     ППЭ, Задачи, Результаты</a:t>
              </a: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1157288" y="2516188"/>
            <a:ext cx="2519362" cy="719137"/>
            <a:chOff x="3456" y="2461"/>
            <a:chExt cx="1587" cy="453"/>
          </a:xfrm>
        </p:grpSpPr>
        <p:sp>
          <p:nvSpPr>
            <p:cNvPr id="335891" name="Rectangle 19"/>
            <p:cNvSpPr>
              <a:spLocks noChangeArrowheads="1"/>
            </p:cNvSpPr>
            <p:nvPr/>
          </p:nvSpPr>
          <p:spPr bwMode="auto">
            <a:xfrm>
              <a:off x="3456" y="2461"/>
              <a:ext cx="1587" cy="453"/>
            </a:xfrm>
            <a:prstGeom prst="rect">
              <a:avLst/>
            </a:prstGeom>
            <a:gradFill rotWithShape="0">
              <a:gsLst>
                <a:gs pos="0">
                  <a:srgbClr val="B7DDC8"/>
                </a:gs>
                <a:gs pos="100000">
                  <a:srgbClr val="FFFF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24614" name="Rectangle 20"/>
            <p:cNvSpPr>
              <a:spLocks noChangeArrowheads="1"/>
            </p:cNvSpPr>
            <p:nvPr/>
          </p:nvSpPr>
          <p:spPr bwMode="auto">
            <a:xfrm>
              <a:off x="3631" y="2471"/>
              <a:ext cx="1237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1600" b="0" i="1">
                  <a:latin typeface="Arial" charset="0"/>
                </a:rPr>
                <a:t>Модуль распределения данных</a:t>
              </a:r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5486400" y="2516188"/>
            <a:ext cx="2519363" cy="719137"/>
            <a:chOff x="3456" y="2461"/>
            <a:chExt cx="1587" cy="453"/>
          </a:xfrm>
        </p:grpSpPr>
        <p:sp>
          <p:nvSpPr>
            <p:cNvPr id="335894" name="Rectangle 22"/>
            <p:cNvSpPr>
              <a:spLocks noChangeArrowheads="1"/>
            </p:cNvSpPr>
            <p:nvPr/>
          </p:nvSpPr>
          <p:spPr bwMode="auto">
            <a:xfrm>
              <a:off x="3456" y="2461"/>
              <a:ext cx="1587" cy="453"/>
            </a:xfrm>
            <a:prstGeom prst="rect">
              <a:avLst/>
            </a:prstGeom>
            <a:gradFill rotWithShape="0">
              <a:gsLst>
                <a:gs pos="0">
                  <a:srgbClr val="B7DDC8"/>
                </a:gs>
                <a:gs pos="100000">
                  <a:srgbClr val="FFFF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24612" name="Rectangle 23"/>
            <p:cNvSpPr>
              <a:spLocks noChangeArrowheads="1"/>
            </p:cNvSpPr>
            <p:nvPr/>
          </p:nvSpPr>
          <p:spPr bwMode="auto">
            <a:xfrm>
              <a:off x="3631" y="2471"/>
              <a:ext cx="1237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1600" b="0" i="1">
                  <a:latin typeface="Arial" charset="0"/>
                </a:rPr>
                <a:t>Модуль обработки результатов</a:t>
              </a:r>
            </a:p>
          </p:txBody>
        </p:sp>
      </p:grpSp>
      <p:sp>
        <p:nvSpPr>
          <p:cNvPr id="24590" name="Rectangle 24"/>
          <p:cNvSpPr>
            <a:spLocks noChangeArrowheads="1"/>
          </p:cNvSpPr>
          <p:nvPr/>
        </p:nvSpPr>
        <p:spPr bwMode="auto">
          <a:xfrm>
            <a:off x="722313" y="3900488"/>
            <a:ext cx="6010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1800">
                <a:solidFill>
                  <a:srgbClr val="FFFFCC"/>
                </a:solidFill>
                <a:latin typeface="Arial" charset="0"/>
              </a:rPr>
              <a:t>Расчетный уровень - N ведомых процессоров</a:t>
            </a:r>
          </a:p>
        </p:txBody>
      </p:sp>
      <p:sp>
        <p:nvSpPr>
          <p:cNvPr id="24591" name="Rectangle 25"/>
          <p:cNvSpPr>
            <a:spLocks noChangeArrowheads="1"/>
          </p:cNvSpPr>
          <p:nvPr/>
        </p:nvSpPr>
        <p:spPr bwMode="black">
          <a:xfrm>
            <a:off x="611188" y="4076700"/>
            <a:ext cx="90487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1160463" y="4400550"/>
            <a:ext cx="2519362" cy="719138"/>
            <a:chOff x="731" y="2461"/>
            <a:chExt cx="1587" cy="453"/>
          </a:xfrm>
        </p:grpSpPr>
        <p:sp>
          <p:nvSpPr>
            <p:cNvPr id="335899" name="Rectangle 27"/>
            <p:cNvSpPr>
              <a:spLocks noChangeArrowheads="1"/>
            </p:cNvSpPr>
            <p:nvPr/>
          </p:nvSpPr>
          <p:spPr bwMode="auto">
            <a:xfrm>
              <a:off x="731" y="2461"/>
              <a:ext cx="1587" cy="453"/>
            </a:xfrm>
            <a:prstGeom prst="rect">
              <a:avLst/>
            </a:prstGeom>
            <a:gradFill rotWithShape="0">
              <a:gsLst>
                <a:gs pos="0">
                  <a:srgbClr val="B7DDC8"/>
                </a:gs>
                <a:gs pos="100000">
                  <a:srgbClr val="FFFF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24610" name="Rectangle 28"/>
            <p:cNvSpPr>
              <a:spLocks noChangeArrowheads="1"/>
            </p:cNvSpPr>
            <p:nvPr/>
          </p:nvSpPr>
          <p:spPr bwMode="auto">
            <a:xfrm>
              <a:off x="797" y="2472"/>
              <a:ext cx="1454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1600" b="0" i="1">
                  <a:latin typeface="Arial" charset="0"/>
                </a:rPr>
                <a:t>Модуль траекторных расчетов #1</a:t>
              </a:r>
            </a:p>
          </p:txBody>
        </p:sp>
      </p:grpSp>
      <p:sp>
        <p:nvSpPr>
          <p:cNvPr id="24593" name="AutoShape 29"/>
          <p:cNvSpPr>
            <a:spLocks noChangeArrowheads="1"/>
          </p:cNvSpPr>
          <p:nvPr/>
        </p:nvSpPr>
        <p:spPr bwMode="auto">
          <a:xfrm>
            <a:off x="2368550" y="3354388"/>
            <a:ext cx="179388" cy="684212"/>
          </a:xfrm>
          <a:prstGeom prst="upDownArrow">
            <a:avLst>
              <a:gd name="adj1" fmla="val 37287"/>
              <a:gd name="adj2" fmla="val 88502"/>
            </a:avLst>
          </a:prstGeom>
          <a:solidFill>
            <a:srgbClr val="B7DDC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94" name="AutoShape 30"/>
          <p:cNvSpPr>
            <a:spLocks noChangeArrowheads="1"/>
          </p:cNvSpPr>
          <p:nvPr/>
        </p:nvSpPr>
        <p:spPr bwMode="auto">
          <a:xfrm>
            <a:off x="6777038" y="3354388"/>
            <a:ext cx="179387" cy="684212"/>
          </a:xfrm>
          <a:prstGeom prst="upDownArrow">
            <a:avLst>
              <a:gd name="adj1" fmla="val 37287"/>
              <a:gd name="adj2" fmla="val 88503"/>
            </a:avLst>
          </a:prstGeom>
          <a:solidFill>
            <a:srgbClr val="B7DDC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5486400" y="4400550"/>
            <a:ext cx="2519363" cy="719138"/>
            <a:chOff x="731" y="2461"/>
            <a:chExt cx="1587" cy="453"/>
          </a:xfrm>
        </p:grpSpPr>
        <p:sp>
          <p:nvSpPr>
            <p:cNvPr id="335904" name="Rectangle 32"/>
            <p:cNvSpPr>
              <a:spLocks noChangeArrowheads="1"/>
            </p:cNvSpPr>
            <p:nvPr/>
          </p:nvSpPr>
          <p:spPr bwMode="auto">
            <a:xfrm>
              <a:off x="731" y="2461"/>
              <a:ext cx="1587" cy="453"/>
            </a:xfrm>
            <a:prstGeom prst="rect">
              <a:avLst/>
            </a:prstGeom>
            <a:gradFill rotWithShape="0">
              <a:gsLst>
                <a:gs pos="0">
                  <a:srgbClr val="B7DDC8"/>
                </a:gs>
                <a:gs pos="100000">
                  <a:srgbClr val="FFFFFF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>
              <a:outerShdw dist="107763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24608" name="Rectangle 33"/>
            <p:cNvSpPr>
              <a:spLocks noChangeArrowheads="1"/>
            </p:cNvSpPr>
            <p:nvPr/>
          </p:nvSpPr>
          <p:spPr bwMode="auto">
            <a:xfrm>
              <a:off x="797" y="2472"/>
              <a:ext cx="1454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1600" b="0" i="1">
                  <a:latin typeface="Arial" charset="0"/>
                </a:rPr>
                <a:t>Модуль траекторных расчетов #N</a:t>
              </a:r>
            </a:p>
          </p:txBody>
        </p:sp>
      </p:grpSp>
      <p:sp>
        <p:nvSpPr>
          <p:cNvPr id="24596" name="Oval 34"/>
          <p:cNvSpPr>
            <a:spLocks noChangeArrowheads="1"/>
          </p:cNvSpPr>
          <p:nvPr/>
        </p:nvSpPr>
        <p:spPr bwMode="auto">
          <a:xfrm>
            <a:off x="4114800" y="4738688"/>
            <a:ext cx="90488" cy="90487"/>
          </a:xfrm>
          <a:prstGeom prst="ellipse">
            <a:avLst/>
          </a:prstGeom>
          <a:solidFill>
            <a:srgbClr val="B7DDC8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97" name="Oval 35"/>
          <p:cNvSpPr>
            <a:spLocks noChangeArrowheads="1"/>
          </p:cNvSpPr>
          <p:nvPr/>
        </p:nvSpPr>
        <p:spPr bwMode="auto">
          <a:xfrm>
            <a:off x="4343400" y="4738688"/>
            <a:ext cx="90488" cy="90487"/>
          </a:xfrm>
          <a:prstGeom prst="ellipse">
            <a:avLst/>
          </a:prstGeom>
          <a:solidFill>
            <a:srgbClr val="B7DDC8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98" name="Oval 36"/>
          <p:cNvSpPr>
            <a:spLocks noChangeArrowheads="1"/>
          </p:cNvSpPr>
          <p:nvPr/>
        </p:nvSpPr>
        <p:spPr bwMode="auto">
          <a:xfrm>
            <a:off x="4800600" y="4738688"/>
            <a:ext cx="90488" cy="90487"/>
          </a:xfrm>
          <a:prstGeom prst="ellipse">
            <a:avLst/>
          </a:prstGeom>
          <a:solidFill>
            <a:srgbClr val="B7DDC8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99" name="Oval 37"/>
          <p:cNvSpPr>
            <a:spLocks noChangeArrowheads="1"/>
          </p:cNvSpPr>
          <p:nvPr/>
        </p:nvSpPr>
        <p:spPr bwMode="auto">
          <a:xfrm>
            <a:off x="5029200" y="4738688"/>
            <a:ext cx="90488" cy="90487"/>
          </a:xfrm>
          <a:prstGeom prst="ellipse">
            <a:avLst/>
          </a:prstGeom>
          <a:solidFill>
            <a:srgbClr val="B7DDC8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600" name="Oval 38"/>
          <p:cNvSpPr>
            <a:spLocks noChangeArrowheads="1"/>
          </p:cNvSpPr>
          <p:nvPr/>
        </p:nvSpPr>
        <p:spPr bwMode="auto">
          <a:xfrm>
            <a:off x="5257800" y="4738688"/>
            <a:ext cx="90488" cy="90487"/>
          </a:xfrm>
          <a:prstGeom prst="ellipse">
            <a:avLst/>
          </a:prstGeom>
          <a:solidFill>
            <a:srgbClr val="B7DDC8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601" name="Oval 39"/>
          <p:cNvSpPr>
            <a:spLocks noChangeArrowheads="1"/>
          </p:cNvSpPr>
          <p:nvPr/>
        </p:nvSpPr>
        <p:spPr bwMode="auto">
          <a:xfrm>
            <a:off x="3886200" y="4738688"/>
            <a:ext cx="90488" cy="90487"/>
          </a:xfrm>
          <a:prstGeom prst="ellipse">
            <a:avLst/>
          </a:prstGeom>
          <a:solidFill>
            <a:srgbClr val="B7DDC8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10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24605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4606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4604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250825" y="188913"/>
            <a:ext cx="6796088" cy="5230812"/>
            <a:chOff x="768" y="646"/>
            <a:chExt cx="4281" cy="3295"/>
          </a:xfrm>
        </p:grpSpPr>
        <p:pic>
          <p:nvPicPr>
            <p:cNvPr id="25609" name="Picture 28" descr="MPISpeedUp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16" y="960"/>
              <a:ext cx="4182" cy="29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994" name="Rectangle 6"/>
            <p:cNvSpPr>
              <a:spLocks noChangeArrowheads="1"/>
            </p:cNvSpPr>
            <p:nvPr/>
          </p:nvSpPr>
          <p:spPr bwMode="auto">
            <a:xfrm>
              <a:off x="836" y="646"/>
              <a:ext cx="41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r>
                <a:rPr lang="ru-RU" sz="1800" dirty="0">
                  <a:solidFill>
                    <a:srgbClr val="FFFFCC"/>
                  </a:solidFill>
                  <a:latin typeface="+mn-lt"/>
                  <a:cs typeface="+mn-cs"/>
                </a:rPr>
                <a:t>Кластер МГУ</a:t>
              </a:r>
            </a:p>
          </p:txBody>
        </p:sp>
        <p:sp>
          <p:nvSpPr>
            <p:cNvPr id="25611" name="Rectangle 7"/>
            <p:cNvSpPr>
              <a:spLocks noChangeArrowheads="1"/>
            </p:cNvSpPr>
            <p:nvPr/>
          </p:nvSpPr>
          <p:spPr bwMode="auto">
            <a:xfrm>
              <a:off x="768" y="694"/>
              <a:ext cx="57" cy="3190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25612" name="Rectangle 8"/>
            <p:cNvSpPr>
              <a:spLocks noChangeArrowheads="1"/>
            </p:cNvSpPr>
            <p:nvPr/>
          </p:nvSpPr>
          <p:spPr bwMode="auto">
            <a:xfrm>
              <a:off x="768" y="926"/>
              <a:ext cx="4262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25613" name="Rectangle 9"/>
            <p:cNvSpPr>
              <a:spLocks noChangeArrowheads="1"/>
            </p:cNvSpPr>
            <p:nvPr/>
          </p:nvSpPr>
          <p:spPr bwMode="auto">
            <a:xfrm>
              <a:off x="768" y="763"/>
              <a:ext cx="57" cy="57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25614" name="Rectangle 10"/>
            <p:cNvSpPr>
              <a:spLocks noChangeArrowheads="1"/>
            </p:cNvSpPr>
            <p:nvPr/>
          </p:nvSpPr>
          <p:spPr bwMode="auto">
            <a:xfrm>
              <a:off x="768" y="3884"/>
              <a:ext cx="4262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25615" name="Rectangle 11"/>
            <p:cNvSpPr>
              <a:spLocks noChangeArrowheads="1"/>
            </p:cNvSpPr>
            <p:nvPr/>
          </p:nvSpPr>
          <p:spPr bwMode="auto">
            <a:xfrm>
              <a:off x="4992" y="926"/>
              <a:ext cx="57" cy="3015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2114550" y="1916113"/>
            <a:ext cx="6805613" cy="4786312"/>
            <a:chOff x="1332" y="1207"/>
            <a:chExt cx="4287" cy="3015"/>
          </a:xfrm>
        </p:grpSpPr>
        <p:pic>
          <p:nvPicPr>
            <p:cNvPr id="25604" name="Picture 31" descr="MPIEfficiency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86" y="1241"/>
              <a:ext cx="4182" cy="29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5" name="Rectangle 32"/>
            <p:cNvSpPr>
              <a:spLocks noChangeArrowheads="1"/>
            </p:cNvSpPr>
            <p:nvPr/>
          </p:nvSpPr>
          <p:spPr bwMode="auto">
            <a:xfrm>
              <a:off x="1338" y="1207"/>
              <a:ext cx="4262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25606" name="Rectangle 33"/>
            <p:cNvSpPr>
              <a:spLocks noChangeArrowheads="1"/>
            </p:cNvSpPr>
            <p:nvPr/>
          </p:nvSpPr>
          <p:spPr bwMode="auto">
            <a:xfrm>
              <a:off x="1338" y="4165"/>
              <a:ext cx="4262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25607" name="Rectangle 34"/>
            <p:cNvSpPr>
              <a:spLocks noChangeArrowheads="1"/>
            </p:cNvSpPr>
            <p:nvPr/>
          </p:nvSpPr>
          <p:spPr bwMode="auto">
            <a:xfrm>
              <a:off x="5562" y="1207"/>
              <a:ext cx="57" cy="3015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25608" name="Rectangle 35"/>
            <p:cNvSpPr>
              <a:spLocks noChangeArrowheads="1"/>
            </p:cNvSpPr>
            <p:nvPr/>
          </p:nvSpPr>
          <p:spPr bwMode="auto">
            <a:xfrm>
              <a:off x="1332" y="1207"/>
              <a:ext cx="57" cy="3015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grpSp>
        <p:nvGrpSpPr>
          <p:cNvPr id="4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5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19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8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9"/>
          <p:cNvSpPr>
            <a:spLocks noChangeArrowheads="1"/>
          </p:cNvSpPr>
          <p:nvPr/>
        </p:nvSpPr>
        <p:spPr bwMode="auto">
          <a:xfrm>
            <a:off x="685800" y="1371600"/>
            <a:ext cx="8782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МГУ, кластер SCI - 36 процессоров</a:t>
            </a:r>
          </a:p>
        </p:txBody>
      </p:sp>
      <p:sp>
        <p:nvSpPr>
          <p:cNvPr id="39940" name="Rectangle 10"/>
          <p:cNvSpPr>
            <a:spLocks noChangeArrowheads="1"/>
          </p:cNvSpPr>
          <p:nvPr/>
        </p:nvSpPr>
        <p:spPr bwMode="black">
          <a:xfrm>
            <a:off x="609600" y="15636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9941" name="Rectangle 11"/>
          <p:cNvSpPr>
            <a:spLocks noChangeArrowheads="1"/>
          </p:cNvSpPr>
          <p:nvPr/>
        </p:nvSpPr>
        <p:spPr bwMode="auto">
          <a:xfrm>
            <a:off x="838200" y="2057400"/>
            <a:ext cx="90488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0">
              <a:latin typeface="+mn-lt"/>
              <a:cs typeface="+mn-cs"/>
            </a:endParaRPr>
          </a:p>
        </p:txBody>
      </p:sp>
      <p:sp>
        <p:nvSpPr>
          <p:cNvPr id="39942" name="Rectangle 12"/>
          <p:cNvSpPr>
            <a:spLocks noChangeArrowheads="1"/>
          </p:cNvSpPr>
          <p:nvPr/>
        </p:nvSpPr>
        <p:spPr bwMode="auto">
          <a:xfrm>
            <a:off x="1066800" y="1905000"/>
            <a:ext cx="807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>
                <a:solidFill>
                  <a:schemeClr val="bg1"/>
                </a:solidFill>
                <a:latin typeface="+mn-lt"/>
                <a:cs typeface="+mn-cs"/>
              </a:rPr>
              <a:t>Конфигурация узла: Dual Pentium III/500MHz, 1Gb RAM, 3.2 Gb HDD</a:t>
            </a:r>
            <a:endParaRPr lang="ru-RU" sz="1800">
              <a:latin typeface="+mn-lt"/>
              <a:cs typeface="+mn-cs"/>
            </a:endParaRPr>
          </a:p>
        </p:txBody>
      </p:sp>
      <p:sp>
        <p:nvSpPr>
          <p:cNvPr id="39943" name="Rectangle 13"/>
          <p:cNvSpPr>
            <a:spLocks noChangeArrowheads="1"/>
          </p:cNvSpPr>
          <p:nvPr/>
        </p:nvSpPr>
        <p:spPr bwMode="auto">
          <a:xfrm>
            <a:off x="838200" y="2514600"/>
            <a:ext cx="90488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0">
              <a:latin typeface="+mn-lt"/>
              <a:cs typeface="+mn-cs"/>
            </a:endParaRPr>
          </a:p>
        </p:txBody>
      </p:sp>
      <p:sp>
        <p:nvSpPr>
          <p:cNvPr id="39944" name="Rectangle 14"/>
          <p:cNvSpPr>
            <a:spLocks noChangeArrowheads="1"/>
          </p:cNvSpPr>
          <p:nvPr/>
        </p:nvSpPr>
        <p:spPr bwMode="auto">
          <a:xfrm>
            <a:off x="1066800" y="2362200"/>
            <a:ext cx="6172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>
                <a:solidFill>
                  <a:schemeClr val="bg1"/>
                </a:solidFill>
                <a:latin typeface="+mn-lt"/>
                <a:cs typeface="+mn-cs"/>
              </a:rPr>
              <a:t>Сетевая среда : SCI + Fast Ethernet</a:t>
            </a:r>
            <a:endParaRPr lang="ru-RU" sz="1800">
              <a:latin typeface="+mn-lt"/>
              <a:cs typeface="+mn-cs"/>
            </a:endParaRPr>
          </a:p>
        </p:txBody>
      </p:sp>
      <p:sp>
        <p:nvSpPr>
          <p:cNvPr id="39945" name="Rectangle 15"/>
          <p:cNvSpPr>
            <a:spLocks noChangeArrowheads="1"/>
          </p:cNvSpPr>
          <p:nvPr/>
        </p:nvSpPr>
        <p:spPr bwMode="auto">
          <a:xfrm>
            <a:off x="685800" y="3048000"/>
            <a:ext cx="815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>
                <a:solidFill>
                  <a:srgbClr val="FFFFCC"/>
                </a:solidFill>
                <a:latin typeface="+mn-lt"/>
                <a:cs typeface="+mn-cs"/>
              </a:rPr>
              <a:t>РАН, кластер МВС-1000M - 768 процессоров</a:t>
            </a:r>
          </a:p>
        </p:txBody>
      </p:sp>
      <p:sp>
        <p:nvSpPr>
          <p:cNvPr id="39946" name="Rectangle 16"/>
          <p:cNvSpPr>
            <a:spLocks noChangeArrowheads="1"/>
          </p:cNvSpPr>
          <p:nvPr/>
        </p:nvSpPr>
        <p:spPr bwMode="black">
          <a:xfrm>
            <a:off x="609600" y="3240088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9947" name="Rectangle 17"/>
          <p:cNvSpPr>
            <a:spLocks noChangeArrowheads="1"/>
          </p:cNvSpPr>
          <p:nvPr/>
        </p:nvSpPr>
        <p:spPr bwMode="auto">
          <a:xfrm>
            <a:off x="838200" y="3733800"/>
            <a:ext cx="90488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0">
              <a:latin typeface="+mn-lt"/>
              <a:cs typeface="+mn-cs"/>
            </a:endParaRPr>
          </a:p>
        </p:txBody>
      </p:sp>
      <p:sp>
        <p:nvSpPr>
          <p:cNvPr id="39948" name="Rectangle 18"/>
          <p:cNvSpPr>
            <a:spLocks noChangeArrowheads="1"/>
          </p:cNvSpPr>
          <p:nvPr/>
        </p:nvSpPr>
        <p:spPr bwMode="auto">
          <a:xfrm>
            <a:off x="1066800" y="3581400"/>
            <a:ext cx="807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>
                <a:solidFill>
                  <a:schemeClr val="bg1"/>
                </a:solidFill>
                <a:latin typeface="+mn-lt"/>
                <a:cs typeface="+mn-cs"/>
              </a:rPr>
              <a:t>Конфигурация узла: Dual Alpha 21264A/667MHz, 1Gb RAM, 15 Gb HDD</a:t>
            </a:r>
            <a:endParaRPr lang="ru-RU" sz="1800">
              <a:latin typeface="+mn-lt"/>
              <a:cs typeface="+mn-cs"/>
            </a:endParaRPr>
          </a:p>
        </p:txBody>
      </p:sp>
      <p:sp>
        <p:nvSpPr>
          <p:cNvPr id="39949" name="Rectangle 19"/>
          <p:cNvSpPr>
            <a:spLocks noChangeArrowheads="1"/>
          </p:cNvSpPr>
          <p:nvPr/>
        </p:nvSpPr>
        <p:spPr bwMode="auto">
          <a:xfrm>
            <a:off x="838200" y="4191000"/>
            <a:ext cx="90488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0">
              <a:latin typeface="+mn-lt"/>
              <a:cs typeface="+mn-cs"/>
            </a:endParaRPr>
          </a:p>
        </p:txBody>
      </p:sp>
      <p:sp>
        <p:nvSpPr>
          <p:cNvPr id="39950" name="Rectangle 20"/>
          <p:cNvSpPr>
            <a:spLocks noChangeArrowheads="1"/>
          </p:cNvSpPr>
          <p:nvPr/>
        </p:nvSpPr>
        <p:spPr bwMode="auto">
          <a:xfrm>
            <a:off x="1066800" y="4038600"/>
            <a:ext cx="784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800">
                <a:solidFill>
                  <a:schemeClr val="bg1"/>
                </a:solidFill>
                <a:latin typeface="+mn-lt"/>
                <a:cs typeface="+mn-cs"/>
              </a:rPr>
              <a:t>Сетевая среда : Myrinet (2 Gb/s) + Fast Ethernet</a:t>
            </a:r>
            <a:endParaRPr lang="ru-RU" sz="1800">
              <a:latin typeface="+mn-lt"/>
              <a:cs typeface="+mn-cs"/>
            </a:endParaRPr>
          </a:p>
        </p:txBody>
      </p:sp>
      <p:sp>
        <p:nvSpPr>
          <p:cNvPr id="22542" name="Rectangle 2"/>
          <p:cNvSpPr>
            <a:spLocks noChangeArrowheads="1"/>
          </p:cNvSpPr>
          <p:nvPr/>
        </p:nvSpPr>
        <p:spPr bwMode="auto">
          <a:xfrm>
            <a:off x="0" y="609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>
                <a:solidFill>
                  <a:srgbClr val="B7DDC8"/>
                </a:solidFill>
                <a:latin typeface="Arial" charset="0"/>
              </a:rPr>
              <a:t>Высокопроизводительная техника для расчетов</a:t>
            </a:r>
            <a:r>
              <a:rPr lang="en-US">
                <a:solidFill>
                  <a:srgbClr val="B7DDC8"/>
                </a:solidFill>
                <a:latin typeface="Arial" charset="0"/>
              </a:rPr>
              <a:t> (2003)</a:t>
            </a:r>
            <a:endParaRPr lang="ru-RU">
              <a:solidFill>
                <a:srgbClr val="B7DDC8"/>
              </a:solidFill>
              <a:latin typeface="Arial" charset="0"/>
            </a:endParaRPr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3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18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7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609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>
                <a:solidFill>
                  <a:srgbClr val="B7DDC8"/>
                </a:solidFill>
                <a:latin typeface="Arial" charset="0"/>
              </a:rPr>
              <a:t>Высокопроизводительная техника для расчетов</a:t>
            </a:r>
            <a:r>
              <a:rPr lang="en-US">
                <a:solidFill>
                  <a:srgbClr val="B7DDC8"/>
                </a:solidFill>
                <a:latin typeface="Arial" charset="0"/>
              </a:rPr>
              <a:t> (2013)</a:t>
            </a:r>
            <a:endParaRPr lang="ru-RU">
              <a:solidFill>
                <a:srgbClr val="B7DDC8"/>
              </a:solidFill>
              <a:latin typeface="Arial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685800" y="1371600"/>
            <a:ext cx="813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1800">
                <a:solidFill>
                  <a:srgbClr val="FFFFCC"/>
                </a:solidFill>
                <a:latin typeface="Arial" charset="0"/>
              </a:rPr>
              <a:t>Суперкомпьютер </a:t>
            </a:r>
            <a:r>
              <a:rPr lang="en-US" sz="1800">
                <a:solidFill>
                  <a:srgbClr val="FFFFCC"/>
                </a:solidFill>
                <a:latin typeface="Arial" charset="0"/>
              </a:rPr>
              <a:t>“</a:t>
            </a:r>
            <a:r>
              <a:rPr lang="ru-RU" sz="1800">
                <a:solidFill>
                  <a:srgbClr val="FFFFCC"/>
                </a:solidFill>
                <a:latin typeface="Arial" charset="0"/>
              </a:rPr>
              <a:t>Чебышев</a:t>
            </a:r>
            <a:r>
              <a:rPr lang="en-US" sz="1800">
                <a:solidFill>
                  <a:srgbClr val="FFFFCC"/>
                </a:solidFill>
                <a:latin typeface="Arial" charset="0"/>
              </a:rPr>
              <a:t>”</a:t>
            </a:r>
            <a:r>
              <a:rPr lang="ru-RU" sz="1800">
                <a:solidFill>
                  <a:srgbClr val="FFFFCC"/>
                </a:solidFill>
                <a:latin typeface="Arial" charset="0"/>
              </a:rPr>
              <a:t> МГУ</a:t>
            </a:r>
            <a:r>
              <a:rPr lang="en-US" sz="1800">
                <a:solidFill>
                  <a:srgbClr val="FFFFCC"/>
                </a:solidFill>
                <a:latin typeface="Arial" charset="0"/>
              </a:rPr>
              <a:t> – 60 TFlop/s</a:t>
            </a:r>
            <a:endParaRPr lang="ru-RU" sz="1800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black">
          <a:xfrm>
            <a:off x="587375" y="1557338"/>
            <a:ext cx="90488" cy="904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99"/>
              </a:solidFill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814388" y="1933575"/>
            <a:ext cx="90487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066800" y="1781175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CPUs/Kernels number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: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1250/5000</a:t>
            </a:r>
            <a:r>
              <a:rPr lang="ru-RU" b="0"/>
              <a:t> </a:t>
            </a: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814388" y="2390775"/>
            <a:ext cx="90487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1042988" y="2238375"/>
            <a:ext cx="6172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>
                <a:solidFill>
                  <a:schemeClr val="bg1"/>
                </a:solidFill>
                <a:latin typeface="Arial" charset="0"/>
              </a:rPr>
              <a:t>Node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CPU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: Intel Xeon E5472 3.0 ГГц</a:t>
            </a:r>
            <a:r>
              <a:rPr lang="ru-RU" sz="1800" b="0">
                <a:latin typeface="Arial" charset="0"/>
              </a:rPr>
              <a:t> </a:t>
            </a:r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814388" y="2809875"/>
            <a:ext cx="90487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1042988" y="2657475"/>
            <a:ext cx="6172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Total RAM on the nodes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 :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5.5 TB</a:t>
            </a:r>
            <a:endParaRPr lang="ru-RU" sz="1800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814388" y="3241675"/>
            <a:ext cx="90487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1042988" y="3089275"/>
            <a:ext cx="6172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Total HDD on the nodes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 :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15 TB</a:t>
            </a:r>
            <a:endParaRPr lang="ru-RU" sz="1800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814388" y="3602038"/>
            <a:ext cx="90487" cy="904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1042988" y="3449638"/>
            <a:ext cx="78263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>
                <a:solidFill>
                  <a:schemeClr val="bg1"/>
                </a:solidFill>
                <a:latin typeface="Arial" charset="0"/>
              </a:rPr>
              <a:t>Network environment :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InfiniBand DDR (Mellanox ConnectX)</a:t>
            </a:r>
          </a:p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    Latency on the MPI level – 1.3-1.95 </a:t>
            </a:r>
            <a:r>
              <a:rPr lang="en-US" sz="1800">
                <a:solidFill>
                  <a:schemeClr val="bg1"/>
                </a:solidFill>
                <a:latin typeface="Symbol" pitchFamily="18" charset="2"/>
              </a:rPr>
              <a:t>m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s, </a:t>
            </a:r>
          </a:p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    Exchange rate on the MPI level - 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1540 MB/s</a:t>
            </a:r>
            <a:endParaRPr lang="ru-RU" sz="18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2411413" y="4491038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1800">
                <a:solidFill>
                  <a:srgbClr val="FFFFCC"/>
                </a:solidFill>
                <a:latin typeface="Arial" charset="0"/>
              </a:rPr>
              <a:t>Кластер для отладочных расчетов</a:t>
            </a:r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black">
          <a:xfrm>
            <a:off x="2312988" y="4676775"/>
            <a:ext cx="90487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99"/>
              </a:solidFill>
            </a:endParaRPr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2540000" y="5075238"/>
            <a:ext cx="90488" cy="904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2771775" y="4899025"/>
            <a:ext cx="3529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CPUs/Kernels number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: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8/16</a:t>
            </a:r>
            <a:r>
              <a:rPr lang="ru-RU" b="0"/>
              <a:t> </a:t>
            </a:r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2540000" y="5532438"/>
            <a:ext cx="90488" cy="904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2768600" y="5380038"/>
            <a:ext cx="6172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>
                <a:solidFill>
                  <a:schemeClr val="bg1"/>
                </a:solidFill>
                <a:latin typeface="Arial" charset="0"/>
              </a:rPr>
              <a:t>Node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CPU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: Intel Xeon E5472 3.0 ГГц</a:t>
            </a:r>
            <a:r>
              <a:rPr lang="ru-RU" sz="1800" b="0">
                <a:latin typeface="Arial" charset="0"/>
              </a:rPr>
              <a:t> </a:t>
            </a:r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2540000" y="5957888"/>
            <a:ext cx="90488" cy="904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74" name="Rectangle 22"/>
          <p:cNvSpPr>
            <a:spLocks noChangeArrowheads="1"/>
          </p:cNvSpPr>
          <p:nvPr/>
        </p:nvSpPr>
        <p:spPr bwMode="auto">
          <a:xfrm>
            <a:off x="2771775" y="5805488"/>
            <a:ext cx="6172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Total RAM on the nodes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 : 4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 GB</a:t>
            </a:r>
            <a:endParaRPr lang="ru-RU" sz="1800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3575" name="Rectangle 23"/>
          <p:cNvSpPr>
            <a:spLocks noChangeArrowheads="1"/>
          </p:cNvSpPr>
          <p:nvPr/>
        </p:nvSpPr>
        <p:spPr bwMode="auto">
          <a:xfrm>
            <a:off x="2540000" y="6461125"/>
            <a:ext cx="90488" cy="90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solidFill>
                <a:srgbClr val="FFFFCC"/>
              </a:solidFill>
            </a:endParaRPr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2771775" y="6308725"/>
            <a:ext cx="6172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solidFill>
                  <a:schemeClr val="bg1"/>
                </a:solidFill>
                <a:latin typeface="Arial" charset="0"/>
              </a:rPr>
              <a:t>Network environment</a:t>
            </a:r>
            <a:r>
              <a:rPr lang="ru-RU" sz="1800">
                <a:solidFill>
                  <a:schemeClr val="bg1"/>
                </a:solidFill>
                <a:latin typeface="Arial" charset="0"/>
              </a:rPr>
              <a:t> : </a:t>
            </a:r>
            <a:r>
              <a:rPr lang="en-US" sz="1800">
                <a:solidFill>
                  <a:schemeClr val="bg1"/>
                </a:solidFill>
                <a:latin typeface="Arial" charset="0"/>
              </a:rPr>
              <a:t>GB Ethernet</a:t>
            </a:r>
            <a:endParaRPr lang="ru-RU" sz="1800">
              <a:solidFill>
                <a:srgbClr val="FFFFCC"/>
              </a:solidFill>
              <a:latin typeface="Arial" charset="0"/>
            </a:endParaRPr>
          </a:p>
        </p:txBody>
      </p:sp>
      <p:grpSp>
        <p:nvGrpSpPr>
          <p:cNvPr id="25" name="Group 40"/>
          <p:cNvGrpSpPr>
            <a:grpSpLocks/>
          </p:cNvGrpSpPr>
          <p:nvPr/>
        </p:nvGrpSpPr>
        <p:grpSpPr bwMode="auto">
          <a:xfrm>
            <a:off x="7310438" y="0"/>
            <a:ext cx="1619250" cy="336550"/>
            <a:chOff x="4605" y="0"/>
            <a:chExt cx="1020" cy="212"/>
          </a:xfrm>
        </p:grpSpPr>
        <p:grpSp>
          <p:nvGrpSpPr>
            <p:cNvPr id="26" name="Group 41"/>
            <p:cNvGrpSpPr>
              <a:grpSpLocks/>
            </p:cNvGrpSpPr>
            <p:nvPr/>
          </p:nvGrpSpPr>
          <p:grpSpPr bwMode="auto">
            <a:xfrm>
              <a:off x="4656" y="144"/>
              <a:ext cx="969" cy="57"/>
              <a:chOff x="4656" y="144"/>
              <a:chExt cx="969" cy="57"/>
            </a:xfrm>
          </p:grpSpPr>
          <p:sp>
            <p:nvSpPr>
              <p:cNvPr id="28" name="Rectangle 42"/>
              <p:cNvSpPr>
                <a:spLocks noChangeArrowheads="1"/>
              </p:cNvSpPr>
              <p:nvPr/>
            </p:nvSpPr>
            <p:spPr bwMode="auto">
              <a:xfrm>
                <a:off x="4656" y="144"/>
                <a:ext cx="927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9" name="Rectangle 43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7" name="Text Box 44"/>
            <p:cNvSpPr txBox="1">
              <a:spLocks noChangeArrowheads="1"/>
            </p:cNvSpPr>
            <p:nvPr/>
          </p:nvSpPr>
          <p:spPr bwMode="auto">
            <a:xfrm>
              <a:off x="4605" y="0"/>
              <a:ext cx="97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/>
              <a:r>
                <a:rPr lang="ru-RU" sz="1600">
                  <a:solidFill>
                    <a:srgbClr val="FFFFCC"/>
                  </a:solidFill>
                  <a:latin typeface="Arial" charset="0"/>
                </a:rPr>
                <a:t>MD Trajectory</a:t>
              </a:r>
            </a:p>
          </p:txBody>
        </p:sp>
      </p:grpSp>
    </p:spTree>
  </p:cSld>
  <p:clrMapOvr>
    <a:masterClrMapping/>
  </p:clrMapOvr>
  <p:transition>
    <p:cover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 bwMode="auto">
          <a:xfrm>
            <a:off x="539552" y="3645024"/>
            <a:ext cx="6984776" cy="432048"/>
          </a:xfrm>
          <a:prstGeom prst="rect">
            <a:avLst/>
          </a:prstGeom>
          <a:solidFill>
            <a:srgbClr val="B7DDC8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827584" y="4077072"/>
            <a:ext cx="8208912" cy="792088"/>
          </a:xfrm>
          <a:prstGeom prst="rect">
            <a:avLst/>
          </a:prstGeom>
          <a:solidFill>
            <a:srgbClr val="B7DDC8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8914" name="Rectangle 24"/>
          <p:cNvSpPr>
            <a:spLocks noChangeArrowheads="1"/>
          </p:cNvSpPr>
          <p:nvPr/>
        </p:nvSpPr>
        <p:spPr bwMode="black">
          <a:xfrm>
            <a:off x="722313" y="908621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Введение</a:t>
            </a: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Цели и задачи исследований. Основные понятия и терминология. 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38915" name="Rectangle 25"/>
          <p:cNvSpPr>
            <a:spLocks noChangeArrowheads="1"/>
          </p:cNvSpPr>
          <p:nvPr/>
        </p:nvSpPr>
        <p:spPr bwMode="black">
          <a:xfrm>
            <a:off x="609600" y="10334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8922" name="Rectangle 32"/>
          <p:cNvSpPr>
            <a:spLocks noChangeArrowheads="1"/>
          </p:cNvSpPr>
          <p:nvPr/>
        </p:nvSpPr>
        <p:spPr bwMode="auto">
          <a:xfrm>
            <a:off x="179388" y="188913"/>
            <a:ext cx="87852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dirty="0" smtClean="0">
                <a:solidFill>
                  <a:srgbClr val="B7DDC8"/>
                </a:solidFill>
                <a:latin typeface="+mn-lt"/>
                <a:cs typeface="+mn-cs"/>
              </a:rPr>
              <a:t>План доклада</a:t>
            </a:r>
            <a:endParaRPr lang="ru-RU" dirty="0">
              <a:solidFill>
                <a:srgbClr val="B7DDC8"/>
              </a:solidFill>
              <a:latin typeface="+mn-lt"/>
              <a:cs typeface="+mn-cs"/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black">
          <a:xfrm>
            <a:off x="722313" y="1484784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Инструменты моделирования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2" name="Rectangle 25"/>
          <p:cNvSpPr>
            <a:spLocks noChangeArrowheads="1"/>
          </p:cNvSpPr>
          <p:nvPr/>
        </p:nvSpPr>
        <p:spPr bwMode="black">
          <a:xfrm>
            <a:off x="611560" y="175364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black">
          <a:xfrm>
            <a:off x="1012305" y="1916832"/>
            <a:ext cx="813169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Интернет каталог теоретических моделей</a:t>
            </a: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Расчет констант скоростей реакций по теоретическим моделям.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black">
          <a:xfrm>
            <a:off x="899592" y="2185690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5" name="Rectangle 24"/>
          <p:cNvSpPr>
            <a:spLocks noChangeArrowheads="1"/>
          </p:cNvSpPr>
          <p:nvPr/>
        </p:nvSpPr>
        <p:spPr bwMode="black">
          <a:xfrm>
            <a:off x="1012305" y="2564904"/>
            <a:ext cx="8131695" cy="1440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Вычислительный комплекс </a:t>
            </a:r>
            <a:r>
              <a:rPr lang="en-US" sz="1800" dirty="0" smtClean="0">
                <a:solidFill>
                  <a:srgbClr val="FFFFCC"/>
                </a:solidFill>
                <a:latin typeface="+mn-lt"/>
                <a:cs typeface="+mn-cs"/>
              </a:rPr>
              <a:t>MD Trajectory </a:t>
            </a:r>
            <a:endParaRPr lang="ru-RU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Моделирования динамики молекулярных реакций методом классических траекторий.</a:t>
            </a:r>
            <a:endParaRPr lang="en-US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16" name="Rectangle 25"/>
          <p:cNvSpPr>
            <a:spLocks noChangeArrowheads="1"/>
          </p:cNvSpPr>
          <p:nvPr/>
        </p:nvSpPr>
        <p:spPr bwMode="black">
          <a:xfrm>
            <a:off x="899592" y="283376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black">
          <a:xfrm>
            <a:off x="724273" y="3572917"/>
            <a:ext cx="8421687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Процессы диссоциации и обменные химические реакции</a:t>
            </a: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black">
          <a:xfrm>
            <a:off x="611560" y="3841775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black">
          <a:xfrm>
            <a:off x="1012305" y="400496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Верификация </a:t>
            </a:r>
            <a:r>
              <a:rPr lang="ru-RU" sz="1800" dirty="0" err="1" smtClean="0">
                <a:solidFill>
                  <a:srgbClr val="0070C0"/>
                </a:solidFill>
                <a:latin typeface="+mn-lt"/>
                <a:cs typeface="+mn-cs"/>
              </a:rPr>
              <a:t>двухтемпературных</a:t>
            </a: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 моделей на основе МКТ расчетов</a:t>
            </a: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black">
          <a:xfrm>
            <a:off x="899592" y="4273823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black">
          <a:xfrm>
            <a:off x="1012305" y="4365005"/>
            <a:ext cx="8131695" cy="57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0070C0"/>
                </a:solidFill>
                <a:latin typeface="+mn-lt"/>
                <a:cs typeface="+mn-cs"/>
              </a:rPr>
              <a:t>Верификация уровневых моделей на основе МКТ расчетов</a:t>
            </a:r>
            <a:endParaRPr lang="ru-RU" sz="1800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29" name="Rectangle 25"/>
          <p:cNvSpPr>
            <a:spLocks noChangeArrowheads="1"/>
          </p:cNvSpPr>
          <p:nvPr/>
        </p:nvSpPr>
        <p:spPr bwMode="black">
          <a:xfrm>
            <a:off x="899592" y="4633863"/>
            <a:ext cx="90488" cy="9048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9" name="Rectangle 24"/>
          <p:cNvSpPr>
            <a:spLocks noChangeArrowheads="1"/>
          </p:cNvSpPr>
          <p:nvPr/>
        </p:nvSpPr>
        <p:spPr bwMode="black">
          <a:xfrm>
            <a:off x="724273" y="4869061"/>
            <a:ext cx="8421687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Выводы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0" name="Rectangle 25"/>
          <p:cNvSpPr>
            <a:spLocks noChangeArrowheads="1"/>
          </p:cNvSpPr>
          <p:nvPr/>
        </p:nvSpPr>
        <p:spPr bwMode="black">
          <a:xfrm>
            <a:off x="611560" y="506581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9" descr="N2O_Cros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484313"/>
            <a:ext cx="7269163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9144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B7DDC8"/>
                </a:solidFill>
              </a:rPr>
              <a:t>Сечения реакции</a:t>
            </a:r>
          </a:p>
        </p:txBody>
      </p:sp>
      <p:grpSp>
        <p:nvGrpSpPr>
          <p:cNvPr id="28680" name="Group 9"/>
          <p:cNvGrpSpPr>
            <a:grpSpLocks/>
          </p:cNvGrpSpPr>
          <p:nvPr/>
        </p:nvGrpSpPr>
        <p:grpSpPr bwMode="auto">
          <a:xfrm>
            <a:off x="6858000" y="-6350"/>
            <a:ext cx="2071688" cy="338138"/>
            <a:chOff x="4320" y="70"/>
            <a:chExt cx="1305" cy="213"/>
          </a:xfrm>
        </p:grpSpPr>
        <p:grpSp>
          <p:nvGrpSpPr>
            <p:cNvPr id="28681" name="Group 10"/>
            <p:cNvGrpSpPr>
              <a:grpSpLocks/>
            </p:cNvGrpSpPr>
            <p:nvPr/>
          </p:nvGrpSpPr>
          <p:grpSpPr bwMode="auto">
            <a:xfrm>
              <a:off x="4393" y="205"/>
              <a:ext cx="1232" cy="57"/>
              <a:chOff x="4393" y="146"/>
              <a:chExt cx="1232" cy="57"/>
            </a:xfrm>
          </p:grpSpPr>
          <p:sp>
            <p:nvSpPr>
              <p:cNvPr id="28683" name="Rectangle 11"/>
              <p:cNvSpPr>
                <a:spLocks noChangeArrowheads="1"/>
              </p:cNvSpPr>
              <p:nvPr/>
            </p:nvSpPr>
            <p:spPr bwMode="auto">
              <a:xfrm>
                <a:off x="4393" y="146"/>
                <a:ext cx="1231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  <p:sp>
            <p:nvSpPr>
              <p:cNvPr id="28684" name="Rectangle 12"/>
              <p:cNvSpPr>
                <a:spLocks noChangeArrowheads="1"/>
              </p:cNvSpPr>
              <p:nvPr/>
            </p:nvSpPr>
            <p:spPr bwMode="auto">
              <a:xfrm>
                <a:off x="5568" y="146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r"/>
                <a:endParaRPr lang="ru-RU"/>
              </a:p>
            </p:txBody>
          </p:sp>
        </p:grpSp>
        <p:sp>
          <p:nvSpPr>
            <p:cNvPr id="15" name="Text Box 13"/>
            <p:cNvSpPr txBox="1">
              <a:spLocks noChangeArrowheads="1"/>
            </p:cNvSpPr>
            <p:nvPr/>
          </p:nvSpPr>
          <p:spPr bwMode="auto">
            <a:xfrm>
              <a:off x="4320" y="70"/>
              <a:ext cx="1255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en-US" sz="1600" dirty="0">
                  <a:solidFill>
                    <a:srgbClr val="FFFFCC"/>
                  </a:solidFill>
                  <a:latin typeface="+mn-lt"/>
                  <a:cs typeface="+mn-cs"/>
                </a:rPr>
                <a:t>N2 + O </a:t>
              </a:r>
              <a:r>
                <a:rPr lang="ru-RU" sz="1600" b="0" dirty="0">
                  <a:solidFill>
                    <a:srgbClr val="FFFFCC"/>
                  </a:solidFill>
                  <a:latin typeface="+mn-lt"/>
                  <a:cs typeface="+mn-cs"/>
                  <a:sym typeface="Symbol" pitchFamily="18" charset="2"/>
                </a:rPr>
                <a:t></a:t>
              </a:r>
              <a:r>
                <a:rPr lang="en-US" sz="1600" dirty="0">
                  <a:solidFill>
                    <a:srgbClr val="FFFFCC"/>
                  </a:solidFill>
                  <a:latin typeface="+mn-lt"/>
                  <a:cs typeface="+mn-cs"/>
                </a:rPr>
                <a:t> NO + N</a:t>
              </a:r>
              <a:endParaRPr lang="ru-RU" sz="1600" dirty="0">
                <a:solidFill>
                  <a:srgbClr val="FFFFCC"/>
                </a:solidFill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O2O_KT_Experiment_QCT_5000_20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681782"/>
            <a:ext cx="7324003" cy="4680520"/>
          </a:xfrm>
          <a:prstGeom prst="rect">
            <a:avLst/>
          </a:prstGeom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022350" y="115051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err="1">
                <a:solidFill>
                  <a:srgbClr val="FFFFCC"/>
                </a:solidFill>
                <a:latin typeface="+mn-lt"/>
                <a:cs typeface="+mn-cs"/>
              </a:rPr>
              <a:t>Однотемпературная</a:t>
            </a:r>
            <a:r>
              <a:rPr lang="ru-RU" sz="1800" dirty="0">
                <a:solidFill>
                  <a:srgbClr val="FFFFCC"/>
                </a:solidFill>
                <a:latin typeface="+mn-lt"/>
                <a:cs typeface="+mn-cs"/>
              </a:rPr>
              <a:t> константа скорости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914400" y="122671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914400" y="159501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914400" y="133625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914400" y="629084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8229600" y="159501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6634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Сравнение МКТ расчетов с экспериментом</a:t>
            </a:r>
          </a:p>
        </p:txBody>
      </p:sp>
      <p:grpSp>
        <p:nvGrpSpPr>
          <p:cNvPr id="17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19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147460" name="Rectangle 4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7461" name="Rectangle 5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47462" name="Text Box 6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147463" name="Rectangle 7"/>
          <p:cNvSpPr>
            <a:spLocks noChangeArrowheads="1"/>
          </p:cNvSpPr>
          <p:nvPr/>
        </p:nvSpPr>
        <p:spPr bwMode="auto">
          <a:xfrm>
            <a:off x="1136650" y="912813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Level rate constants</a:t>
            </a:r>
          </a:p>
        </p:txBody>
      </p: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1028700" y="989013"/>
            <a:ext cx="7197725" cy="5038725"/>
            <a:chOff x="648" y="623"/>
            <a:chExt cx="4534" cy="3174"/>
          </a:xfrm>
        </p:grpSpPr>
        <p:pic>
          <p:nvPicPr>
            <p:cNvPr id="147465" name="Picture 9" descr="slLevel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05" y="911"/>
              <a:ext cx="4421" cy="2830"/>
            </a:xfrm>
            <a:prstGeom prst="rect">
              <a:avLst/>
            </a:prstGeom>
            <a:noFill/>
          </p:spPr>
        </p:pic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648" y="623"/>
              <a:ext cx="4534" cy="3174"/>
              <a:chOff x="648" y="623"/>
              <a:chExt cx="4534" cy="3174"/>
            </a:xfrm>
          </p:grpSpPr>
          <p:sp>
            <p:nvSpPr>
              <p:cNvPr id="147467" name="Rectangle 11"/>
              <p:cNvSpPr>
                <a:spLocks noChangeArrowheads="1"/>
              </p:cNvSpPr>
              <p:nvPr/>
            </p:nvSpPr>
            <p:spPr bwMode="auto">
              <a:xfrm>
                <a:off x="648" y="854"/>
                <a:ext cx="45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6" name="Group 12"/>
              <p:cNvGrpSpPr>
                <a:grpSpLocks/>
              </p:cNvGrpSpPr>
              <p:nvPr/>
            </p:nvGrpSpPr>
            <p:grpSpPr bwMode="auto">
              <a:xfrm>
                <a:off x="648" y="623"/>
                <a:ext cx="57" cy="3117"/>
                <a:chOff x="576" y="528"/>
                <a:chExt cx="57" cy="3117"/>
              </a:xfrm>
            </p:grpSpPr>
            <p:sp>
              <p:nvSpPr>
                <p:cNvPr id="147469" name="Rectangle 13"/>
                <p:cNvSpPr>
                  <a:spLocks noChangeArrowheads="1"/>
                </p:cNvSpPr>
                <p:nvPr/>
              </p:nvSpPr>
              <p:spPr bwMode="auto">
                <a:xfrm>
                  <a:off x="576" y="528"/>
                  <a:ext cx="57" cy="3117"/>
                </a:xfrm>
                <a:prstGeom prst="rect">
                  <a:avLst/>
                </a:prstGeom>
                <a:solidFill>
                  <a:srgbClr val="495778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47470" name="Rectangle 14"/>
                <p:cNvSpPr>
                  <a:spLocks noChangeArrowheads="1"/>
                </p:cNvSpPr>
                <p:nvPr/>
              </p:nvSpPr>
              <p:spPr bwMode="auto">
                <a:xfrm>
                  <a:off x="576" y="597"/>
                  <a:ext cx="57" cy="57"/>
                </a:xfrm>
                <a:prstGeom prst="rect">
                  <a:avLst/>
                </a:prstGeom>
                <a:solidFill>
                  <a:srgbClr val="FFFFCC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147471" name="Rectangle 15"/>
              <p:cNvSpPr>
                <a:spLocks noChangeArrowheads="1"/>
              </p:cNvSpPr>
              <p:nvPr/>
            </p:nvSpPr>
            <p:spPr bwMode="auto">
              <a:xfrm>
                <a:off x="5125" y="913"/>
                <a:ext cx="57" cy="2829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7472" name="Rectangle 16"/>
              <p:cNvSpPr>
                <a:spLocks noChangeArrowheads="1"/>
              </p:cNvSpPr>
              <p:nvPr/>
            </p:nvSpPr>
            <p:spPr bwMode="auto">
              <a:xfrm>
                <a:off x="648" y="3740"/>
                <a:ext cx="45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</p:spTree>
  </p:cSld>
  <p:clrMapOvr>
    <a:masterClrMapping/>
  </p:clrMapOvr>
  <p:transition>
    <p:cover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 descr="ToState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9188" y="1446213"/>
            <a:ext cx="7018337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54981" name="Rectangle 5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4982" name="Rectangle 6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54983" name="Text Box 7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254984" name="Rectangle 8"/>
          <p:cNvSpPr>
            <a:spLocks noChangeArrowheads="1"/>
          </p:cNvSpPr>
          <p:nvPr/>
        </p:nvSpPr>
        <p:spPr bwMode="auto">
          <a:xfrm>
            <a:off x="1136650" y="912813"/>
            <a:ext cx="709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State-to-state rate constants</a:t>
            </a:r>
          </a:p>
        </p:txBody>
      </p: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1028700" y="989013"/>
            <a:ext cx="7197725" cy="5038725"/>
            <a:chOff x="648" y="623"/>
            <a:chExt cx="4534" cy="3174"/>
          </a:xfrm>
        </p:grpSpPr>
        <p:sp>
          <p:nvSpPr>
            <p:cNvPr id="254986" name="Rectangle 10"/>
            <p:cNvSpPr>
              <a:spLocks noChangeArrowheads="1"/>
            </p:cNvSpPr>
            <p:nvPr/>
          </p:nvSpPr>
          <p:spPr bwMode="auto">
            <a:xfrm>
              <a:off x="648" y="854"/>
              <a:ext cx="4534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648" y="623"/>
              <a:ext cx="57" cy="3117"/>
              <a:chOff x="576" y="528"/>
              <a:chExt cx="57" cy="3117"/>
            </a:xfrm>
          </p:grpSpPr>
          <p:sp>
            <p:nvSpPr>
              <p:cNvPr id="254988" name="Rectangle 12"/>
              <p:cNvSpPr>
                <a:spLocks noChangeArrowheads="1"/>
              </p:cNvSpPr>
              <p:nvPr/>
            </p:nvSpPr>
            <p:spPr bwMode="auto">
              <a:xfrm>
                <a:off x="576" y="528"/>
                <a:ext cx="57" cy="311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4989" name="Rectangle 13"/>
              <p:cNvSpPr>
                <a:spLocks noChangeArrowheads="1"/>
              </p:cNvSpPr>
              <p:nvPr/>
            </p:nvSpPr>
            <p:spPr bwMode="auto">
              <a:xfrm>
                <a:off x="576" y="597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54990" name="Rectangle 14"/>
            <p:cNvSpPr>
              <a:spLocks noChangeArrowheads="1"/>
            </p:cNvSpPr>
            <p:nvPr/>
          </p:nvSpPr>
          <p:spPr bwMode="auto">
            <a:xfrm>
              <a:off x="5125" y="913"/>
              <a:ext cx="57" cy="2829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4991" name="Rectangle 15"/>
            <p:cNvSpPr>
              <a:spLocks noChangeArrowheads="1"/>
            </p:cNvSpPr>
            <p:nvPr/>
          </p:nvSpPr>
          <p:spPr bwMode="auto">
            <a:xfrm>
              <a:off x="648" y="3740"/>
              <a:ext cx="4534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ransition>
    <p:cover dir="d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ToState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9188" y="1446213"/>
            <a:ext cx="7018337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56005" name="Rectangle 5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6006" name="Rectangle 6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56007" name="Text Box 7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256008" name="Rectangle 8"/>
          <p:cNvSpPr>
            <a:spLocks noChangeArrowheads="1"/>
          </p:cNvSpPr>
          <p:nvPr/>
        </p:nvSpPr>
        <p:spPr bwMode="auto">
          <a:xfrm>
            <a:off x="1136650" y="912813"/>
            <a:ext cx="709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State-to-state rate constants</a:t>
            </a:r>
          </a:p>
        </p:txBody>
      </p: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1028700" y="989013"/>
            <a:ext cx="7197725" cy="5038725"/>
            <a:chOff x="648" y="623"/>
            <a:chExt cx="4534" cy="3174"/>
          </a:xfrm>
        </p:grpSpPr>
        <p:sp>
          <p:nvSpPr>
            <p:cNvPr id="256010" name="Rectangle 10"/>
            <p:cNvSpPr>
              <a:spLocks noChangeArrowheads="1"/>
            </p:cNvSpPr>
            <p:nvPr/>
          </p:nvSpPr>
          <p:spPr bwMode="auto">
            <a:xfrm>
              <a:off x="648" y="854"/>
              <a:ext cx="4534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648" y="623"/>
              <a:ext cx="57" cy="3117"/>
              <a:chOff x="576" y="528"/>
              <a:chExt cx="57" cy="3117"/>
            </a:xfrm>
          </p:grpSpPr>
          <p:sp>
            <p:nvSpPr>
              <p:cNvPr id="256012" name="Rectangle 12"/>
              <p:cNvSpPr>
                <a:spLocks noChangeArrowheads="1"/>
              </p:cNvSpPr>
              <p:nvPr/>
            </p:nvSpPr>
            <p:spPr bwMode="auto">
              <a:xfrm>
                <a:off x="576" y="528"/>
                <a:ext cx="57" cy="311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6013" name="Rectangle 13"/>
              <p:cNvSpPr>
                <a:spLocks noChangeArrowheads="1"/>
              </p:cNvSpPr>
              <p:nvPr/>
            </p:nvSpPr>
            <p:spPr bwMode="auto">
              <a:xfrm>
                <a:off x="576" y="597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56014" name="Rectangle 14"/>
            <p:cNvSpPr>
              <a:spLocks noChangeArrowheads="1"/>
            </p:cNvSpPr>
            <p:nvPr/>
          </p:nvSpPr>
          <p:spPr bwMode="auto">
            <a:xfrm>
              <a:off x="5125" y="913"/>
              <a:ext cx="57" cy="2829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015" name="Rectangle 15"/>
            <p:cNvSpPr>
              <a:spLocks noChangeArrowheads="1"/>
            </p:cNvSpPr>
            <p:nvPr/>
          </p:nvSpPr>
          <p:spPr bwMode="auto">
            <a:xfrm>
              <a:off x="648" y="3740"/>
              <a:ext cx="4534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ToState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9188" y="1446213"/>
            <a:ext cx="7018337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57029" name="Rectangle 5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7030" name="Rectangle 6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57031" name="Text Box 7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257032" name="Rectangle 8"/>
          <p:cNvSpPr>
            <a:spLocks noChangeArrowheads="1"/>
          </p:cNvSpPr>
          <p:nvPr/>
        </p:nvSpPr>
        <p:spPr bwMode="auto">
          <a:xfrm>
            <a:off x="1136650" y="912813"/>
            <a:ext cx="709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ru-RU" sz="1800" b="1">
                <a:solidFill>
                  <a:srgbClr val="FFFFCC"/>
                </a:solidFill>
                <a:latin typeface="Arial" charset="0"/>
              </a:rPr>
              <a:t>State-to-state rate constants</a:t>
            </a:r>
          </a:p>
        </p:txBody>
      </p: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1028700" y="989013"/>
            <a:ext cx="7197725" cy="5038725"/>
            <a:chOff x="648" y="623"/>
            <a:chExt cx="4534" cy="3174"/>
          </a:xfrm>
        </p:grpSpPr>
        <p:sp>
          <p:nvSpPr>
            <p:cNvPr id="257034" name="Rectangle 10"/>
            <p:cNvSpPr>
              <a:spLocks noChangeArrowheads="1"/>
            </p:cNvSpPr>
            <p:nvPr/>
          </p:nvSpPr>
          <p:spPr bwMode="auto">
            <a:xfrm>
              <a:off x="648" y="854"/>
              <a:ext cx="4534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648" y="623"/>
              <a:ext cx="57" cy="3117"/>
              <a:chOff x="576" y="528"/>
              <a:chExt cx="57" cy="3117"/>
            </a:xfrm>
          </p:grpSpPr>
          <p:sp>
            <p:nvSpPr>
              <p:cNvPr id="257036" name="Rectangle 12"/>
              <p:cNvSpPr>
                <a:spLocks noChangeArrowheads="1"/>
              </p:cNvSpPr>
              <p:nvPr/>
            </p:nvSpPr>
            <p:spPr bwMode="auto">
              <a:xfrm>
                <a:off x="576" y="528"/>
                <a:ext cx="57" cy="311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7037" name="Rectangle 13"/>
              <p:cNvSpPr>
                <a:spLocks noChangeArrowheads="1"/>
              </p:cNvSpPr>
              <p:nvPr/>
            </p:nvSpPr>
            <p:spPr bwMode="auto">
              <a:xfrm>
                <a:off x="576" y="597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57038" name="Rectangle 14"/>
            <p:cNvSpPr>
              <a:spLocks noChangeArrowheads="1"/>
            </p:cNvSpPr>
            <p:nvPr/>
          </p:nvSpPr>
          <p:spPr bwMode="auto">
            <a:xfrm>
              <a:off x="5125" y="913"/>
              <a:ext cx="57" cy="2829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7039" name="Rectangle 15"/>
            <p:cNvSpPr>
              <a:spLocks noChangeArrowheads="1"/>
            </p:cNvSpPr>
            <p:nvPr/>
          </p:nvSpPr>
          <p:spPr bwMode="auto">
            <a:xfrm>
              <a:off x="648" y="3740"/>
              <a:ext cx="4534" cy="57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73412" name="Rectangle 4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73413" name="Rectangle 5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73414" name="Text Box 6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028700" y="912813"/>
            <a:ext cx="7200900" cy="5114925"/>
            <a:chOff x="648" y="575"/>
            <a:chExt cx="4536" cy="3222"/>
          </a:xfrm>
        </p:grpSpPr>
        <p:pic>
          <p:nvPicPr>
            <p:cNvPr id="273416" name="Picture 8" descr="slD200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05" y="911"/>
              <a:ext cx="4421" cy="2830"/>
            </a:xfrm>
            <a:prstGeom prst="rect">
              <a:avLst/>
            </a:prstGeom>
            <a:noFill/>
          </p:spPr>
        </p:pic>
        <p:sp>
          <p:nvSpPr>
            <p:cNvPr id="273417" name="Rectangle 9"/>
            <p:cNvSpPr>
              <a:spLocks noChangeArrowheads="1"/>
            </p:cNvSpPr>
            <p:nvPr/>
          </p:nvSpPr>
          <p:spPr bwMode="auto">
            <a:xfrm>
              <a:off x="716" y="575"/>
              <a:ext cx="446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dirty="0" smtClean="0">
                  <a:solidFill>
                    <a:srgbClr val="FFFFCC"/>
                  </a:solidFill>
                  <a:latin typeface="Arial" charset="0"/>
                </a:rPr>
                <a:t>Распределение молекул</a:t>
              </a:r>
              <a:r>
                <a:rPr lang="ru-RU" sz="1800" b="1" dirty="0" smtClean="0">
                  <a:solidFill>
                    <a:srgbClr val="FFFFCC"/>
                  </a:solidFill>
                  <a:latin typeface="Arial" charset="0"/>
                </a:rPr>
                <a:t> </a:t>
              </a:r>
              <a:r>
                <a:rPr lang="ru-RU" sz="1800" b="1" dirty="0">
                  <a:solidFill>
                    <a:srgbClr val="FFFFCC"/>
                  </a:solidFill>
                  <a:latin typeface="Arial" charset="0"/>
                </a:rPr>
                <a:t>NO </a:t>
              </a:r>
              <a:r>
                <a:rPr lang="ru-RU" sz="1800" b="1" dirty="0" smtClean="0">
                  <a:solidFill>
                    <a:srgbClr val="FFFFCC"/>
                  </a:solidFill>
                  <a:latin typeface="Arial" charset="0"/>
                </a:rPr>
                <a:t>по колебательным состояниям</a:t>
              </a:r>
              <a:endParaRPr lang="ru-RU" sz="1800" b="1" dirty="0">
                <a:solidFill>
                  <a:srgbClr val="FFFFCC"/>
                </a:solidFill>
                <a:latin typeface="Arial" charset="0"/>
              </a:endParaRPr>
            </a:p>
          </p:txBody>
        </p:sp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648" y="623"/>
              <a:ext cx="4534" cy="3174"/>
              <a:chOff x="648" y="623"/>
              <a:chExt cx="4534" cy="3174"/>
            </a:xfrm>
          </p:grpSpPr>
          <p:sp>
            <p:nvSpPr>
              <p:cNvPr id="273419" name="Rectangle 11"/>
              <p:cNvSpPr>
                <a:spLocks noChangeArrowheads="1"/>
              </p:cNvSpPr>
              <p:nvPr/>
            </p:nvSpPr>
            <p:spPr bwMode="auto">
              <a:xfrm>
                <a:off x="648" y="854"/>
                <a:ext cx="45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6" name="Group 12"/>
              <p:cNvGrpSpPr>
                <a:grpSpLocks/>
              </p:cNvGrpSpPr>
              <p:nvPr/>
            </p:nvGrpSpPr>
            <p:grpSpPr bwMode="auto">
              <a:xfrm>
                <a:off x="648" y="623"/>
                <a:ext cx="57" cy="3117"/>
                <a:chOff x="576" y="528"/>
                <a:chExt cx="57" cy="3117"/>
              </a:xfrm>
            </p:grpSpPr>
            <p:sp>
              <p:nvSpPr>
                <p:cNvPr id="273421" name="Rectangle 13"/>
                <p:cNvSpPr>
                  <a:spLocks noChangeArrowheads="1"/>
                </p:cNvSpPr>
                <p:nvPr/>
              </p:nvSpPr>
              <p:spPr bwMode="auto">
                <a:xfrm>
                  <a:off x="576" y="528"/>
                  <a:ext cx="57" cy="3117"/>
                </a:xfrm>
                <a:prstGeom prst="rect">
                  <a:avLst/>
                </a:prstGeom>
                <a:solidFill>
                  <a:srgbClr val="495778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73422" name="Rectangle 14"/>
                <p:cNvSpPr>
                  <a:spLocks noChangeArrowheads="1"/>
                </p:cNvSpPr>
                <p:nvPr/>
              </p:nvSpPr>
              <p:spPr bwMode="auto">
                <a:xfrm>
                  <a:off x="576" y="597"/>
                  <a:ext cx="57" cy="57"/>
                </a:xfrm>
                <a:prstGeom prst="rect">
                  <a:avLst/>
                </a:prstGeom>
                <a:solidFill>
                  <a:srgbClr val="FFFFCC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273423" name="Rectangle 15"/>
              <p:cNvSpPr>
                <a:spLocks noChangeArrowheads="1"/>
              </p:cNvSpPr>
              <p:nvPr/>
            </p:nvSpPr>
            <p:spPr bwMode="auto">
              <a:xfrm>
                <a:off x="5125" y="913"/>
                <a:ext cx="57" cy="2829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73424" name="Rectangle 16"/>
              <p:cNvSpPr>
                <a:spLocks noChangeArrowheads="1"/>
              </p:cNvSpPr>
              <p:nvPr/>
            </p:nvSpPr>
            <p:spPr bwMode="auto">
              <a:xfrm>
                <a:off x="648" y="3740"/>
                <a:ext cx="45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</p:spTree>
  </p:cSld>
  <p:clrMapOvr>
    <a:masterClrMapping/>
  </p:clrMapOvr>
  <p:transition>
    <p:cover dir="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141316" name="Rectangle 4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1317" name="Rectangle 5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41318" name="Text Box 6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028700" y="719138"/>
            <a:ext cx="7197725" cy="5308600"/>
            <a:chOff x="648" y="453"/>
            <a:chExt cx="4534" cy="3344"/>
          </a:xfrm>
        </p:grpSpPr>
        <p:sp>
          <p:nvSpPr>
            <p:cNvPr id="141320" name="Rectangle 8"/>
            <p:cNvSpPr>
              <a:spLocks noChangeArrowheads="1"/>
            </p:cNvSpPr>
            <p:nvPr/>
          </p:nvSpPr>
          <p:spPr bwMode="auto">
            <a:xfrm>
              <a:off x="716" y="494"/>
              <a:ext cx="41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 dirty="0" smtClean="0">
                  <a:solidFill>
                    <a:srgbClr val="FFFFCC"/>
                  </a:solidFill>
                  <a:latin typeface="Arial" charset="0"/>
                </a:rPr>
                <a:t>Зависимость колебательной энергии </a:t>
              </a:r>
              <a:r>
                <a:rPr lang="ru-RU" sz="1800" b="1" dirty="0" err="1" smtClean="0">
                  <a:solidFill>
                    <a:srgbClr val="FFFFCC"/>
                  </a:solidFill>
                  <a:latin typeface="Arial" charset="0"/>
                </a:rPr>
                <a:t>молеул</a:t>
              </a:r>
              <a:r>
                <a:rPr lang="ru-RU" sz="1800" b="1" dirty="0" smtClean="0">
                  <a:solidFill>
                    <a:srgbClr val="FFFFCC"/>
                  </a:solidFill>
                  <a:latin typeface="Arial" charset="0"/>
                </a:rPr>
                <a:t> NO</a:t>
              </a:r>
            </a:p>
            <a:p>
              <a:r>
                <a:rPr lang="ru-RU" sz="1800" dirty="0" smtClean="0">
                  <a:solidFill>
                    <a:srgbClr val="FFFFCC"/>
                  </a:solidFill>
                  <a:latin typeface="Arial" charset="0"/>
                </a:rPr>
                <a:t>от колебательной энергии молекул</a:t>
              </a:r>
              <a:r>
                <a:rPr lang="ru-RU" sz="1800" b="1" dirty="0" smtClean="0">
                  <a:solidFill>
                    <a:srgbClr val="FFFFCC"/>
                  </a:solidFill>
                  <a:latin typeface="Arial" charset="0"/>
                </a:rPr>
                <a:t> </a:t>
              </a:r>
              <a:r>
                <a:rPr lang="en-US" sz="1800" b="1" dirty="0">
                  <a:solidFill>
                    <a:srgbClr val="FFFFCC"/>
                  </a:solidFill>
                  <a:latin typeface="Arial" charset="0"/>
                </a:rPr>
                <a:t>N</a:t>
              </a:r>
              <a:r>
                <a:rPr lang="en-US" sz="1800" b="1" baseline="-25000" dirty="0">
                  <a:solidFill>
                    <a:srgbClr val="FFFFCC"/>
                  </a:solidFill>
                  <a:latin typeface="Arial" charset="0"/>
                </a:rPr>
                <a:t>2</a:t>
              </a:r>
              <a:r>
                <a:rPr lang="ru-RU" sz="1800" b="1" dirty="0">
                  <a:solidFill>
                    <a:srgbClr val="FFFFCC"/>
                  </a:solidFill>
                  <a:latin typeface="Arial" charset="0"/>
                </a:rPr>
                <a:t> </a:t>
              </a:r>
            </a:p>
          </p:txBody>
        </p:sp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648" y="453"/>
              <a:ext cx="4534" cy="3344"/>
              <a:chOff x="648" y="453"/>
              <a:chExt cx="4534" cy="3344"/>
            </a:xfrm>
          </p:grpSpPr>
          <p:pic>
            <p:nvPicPr>
              <p:cNvPr id="141322" name="Picture 10" descr="slE15000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705" y="911"/>
                <a:ext cx="4421" cy="2830"/>
              </a:xfrm>
              <a:prstGeom prst="rect">
                <a:avLst/>
              </a:prstGeom>
              <a:noFill/>
            </p:spPr>
          </p:pic>
          <p:grpSp>
            <p:nvGrpSpPr>
              <p:cNvPr id="6" name="Group 11"/>
              <p:cNvGrpSpPr>
                <a:grpSpLocks/>
              </p:cNvGrpSpPr>
              <p:nvPr/>
            </p:nvGrpSpPr>
            <p:grpSpPr bwMode="auto">
              <a:xfrm>
                <a:off x="648" y="453"/>
                <a:ext cx="4534" cy="3344"/>
                <a:chOff x="648" y="453"/>
                <a:chExt cx="4534" cy="3344"/>
              </a:xfrm>
            </p:grpSpPr>
            <p:sp>
              <p:nvSpPr>
                <p:cNvPr id="141324" name="Rectangle 12"/>
                <p:cNvSpPr>
                  <a:spLocks noChangeArrowheads="1"/>
                </p:cNvSpPr>
                <p:nvPr/>
              </p:nvSpPr>
              <p:spPr bwMode="auto">
                <a:xfrm>
                  <a:off x="648" y="854"/>
                  <a:ext cx="4534" cy="57"/>
                </a:xfrm>
                <a:prstGeom prst="rect">
                  <a:avLst/>
                </a:prstGeom>
                <a:solidFill>
                  <a:srgbClr val="495778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7" name="Group 13"/>
                <p:cNvGrpSpPr>
                  <a:grpSpLocks/>
                </p:cNvGrpSpPr>
                <p:nvPr/>
              </p:nvGrpSpPr>
              <p:grpSpPr bwMode="auto">
                <a:xfrm>
                  <a:off x="648" y="453"/>
                  <a:ext cx="57" cy="3287"/>
                  <a:chOff x="648" y="453"/>
                  <a:chExt cx="57" cy="3287"/>
                </a:xfrm>
              </p:grpSpPr>
              <p:sp>
                <p:nvSpPr>
                  <p:cNvPr id="141326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648" y="453"/>
                    <a:ext cx="57" cy="3287"/>
                  </a:xfrm>
                  <a:prstGeom prst="rect">
                    <a:avLst/>
                  </a:prstGeom>
                  <a:solidFill>
                    <a:srgbClr val="495778"/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41327" name="Rectangle 15"/>
                  <p:cNvSpPr>
                    <a:spLocks noChangeArrowheads="1"/>
                  </p:cNvSpPr>
                  <p:nvPr/>
                </p:nvSpPr>
                <p:spPr bwMode="auto">
                  <a:xfrm>
                    <a:off x="648" y="522"/>
                    <a:ext cx="57" cy="57"/>
                  </a:xfrm>
                  <a:prstGeom prst="rect">
                    <a:avLst/>
                  </a:prstGeom>
                  <a:solidFill>
                    <a:srgbClr val="FFFFCC"/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141328" name="Rectangle 16"/>
                <p:cNvSpPr>
                  <a:spLocks noChangeArrowheads="1"/>
                </p:cNvSpPr>
                <p:nvPr/>
              </p:nvSpPr>
              <p:spPr bwMode="auto">
                <a:xfrm>
                  <a:off x="5125" y="913"/>
                  <a:ext cx="57" cy="2829"/>
                </a:xfrm>
                <a:prstGeom prst="rect">
                  <a:avLst/>
                </a:prstGeom>
                <a:solidFill>
                  <a:srgbClr val="495778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41329" name="Rectangle 17"/>
                <p:cNvSpPr>
                  <a:spLocks noChangeArrowheads="1"/>
                </p:cNvSpPr>
                <p:nvPr/>
              </p:nvSpPr>
              <p:spPr bwMode="auto">
                <a:xfrm>
                  <a:off x="648" y="3740"/>
                  <a:ext cx="4534" cy="57"/>
                </a:xfrm>
                <a:prstGeom prst="rect">
                  <a:avLst/>
                </a:prstGeom>
                <a:solidFill>
                  <a:srgbClr val="495778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</p:grpSp>
    </p:spTree>
  </p:cSld>
  <p:clrMapOvr>
    <a:masterClrMapping/>
  </p:clrMapOvr>
  <p:transition>
    <p:cover dir="d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N2OExch_KvK0_10000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36700"/>
            <a:ext cx="7297737" cy="4638675"/>
          </a:xfrm>
          <a:noFill/>
          <a:ln/>
        </p:spPr>
      </p:pic>
      <p:sp>
        <p:nvSpPr>
          <p:cNvPr id="248835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48836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8837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8838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8839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8840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8841" name="Rectangle 9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48842" name="Rectangle 10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Comparison QCT calculations with theoretical models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48845" name="Rectangle 13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48846" name="Rectangle 14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48847" name="Text Box 15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 descr="N2ODiss_KvK0_Marrone_3T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20825"/>
            <a:ext cx="7297737" cy="4638675"/>
          </a:xfrm>
          <a:noFill/>
          <a:ln/>
        </p:spPr>
      </p:pic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193540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3541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3542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3543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3544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3545" name="Rectangle 9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-74"/>
            <a:chExt cx="1305" cy="28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4431" y="131"/>
              <a:ext cx="1194" cy="57"/>
              <a:chOff x="4431" y="131"/>
              <a:chExt cx="1194" cy="57"/>
            </a:xfrm>
          </p:grpSpPr>
          <p:sp>
            <p:nvSpPr>
              <p:cNvPr id="193548" name="Rectangle 12"/>
              <p:cNvSpPr>
                <a:spLocks noChangeArrowheads="1"/>
              </p:cNvSpPr>
              <p:nvPr/>
            </p:nvSpPr>
            <p:spPr bwMode="auto">
              <a:xfrm>
                <a:off x="4431" y="131"/>
                <a:ext cx="1179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3549" name="Rectangle 13"/>
              <p:cNvSpPr>
                <a:spLocks noChangeArrowheads="1"/>
              </p:cNvSpPr>
              <p:nvPr/>
            </p:nvSpPr>
            <p:spPr bwMode="auto">
              <a:xfrm>
                <a:off x="5568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93550" name="Text Box 14"/>
            <p:cNvSpPr txBox="1">
              <a:spLocks noChangeArrowheads="1"/>
            </p:cNvSpPr>
            <p:nvPr/>
          </p:nvSpPr>
          <p:spPr bwMode="auto">
            <a:xfrm>
              <a:off x="4320" y="-74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2N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193551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en-US">
                <a:solidFill>
                  <a:srgbClr val="B7DDC8"/>
                </a:solidFill>
              </a:rPr>
              <a:t>Marrone-Treanor model U=3T</a:t>
            </a:r>
            <a:endParaRPr lang="ru-RU">
              <a:solidFill>
                <a:srgbClr val="B7DDC8"/>
              </a:solidFill>
            </a:endParaRPr>
          </a:p>
        </p:txBody>
      </p:sp>
    </p:spTree>
  </p:cSld>
  <p:clrMapOvr>
    <a:masterClrMapping/>
  </p:clrMapOvr>
  <p:transition>
    <p:cover dir="d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Picture 2" descr="N2ODiss_KvK0_Marrone_D6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20825"/>
            <a:ext cx="7297737" cy="4638675"/>
          </a:xfrm>
          <a:noFill/>
          <a:ln/>
        </p:spPr>
      </p:pic>
      <p:sp>
        <p:nvSpPr>
          <p:cNvPr id="195587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5589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5591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5592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5593" name="Rectangle 9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-74"/>
            <a:chExt cx="1305" cy="28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4431" y="131"/>
              <a:ext cx="1194" cy="57"/>
              <a:chOff x="4431" y="131"/>
              <a:chExt cx="1194" cy="57"/>
            </a:xfrm>
          </p:grpSpPr>
          <p:sp>
            <p:nvSpPr>
              <p:cNvPr id="195596" name="Rectangle 12"/>
              <p:cNvSpPr>
                <a:spLocks noChangeArrowheads="1"/>
              </p:cNvSpPr>
              <p:nvPr/>
            </p:nvSpPr>
            <p:spPr bwMode="auto">
              <a:xfrm>
                <a:off x="4431" y="131"/>
                <a:ext cx="1179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5597" name="Rectangle 13"/>
              <p:cNvSpPr>
                <a:spLocks noChangeArrowheads="1"/>
              </p:cNvSpPr>
              <p:nvPr/>
            </p:nvSpPr>
            <p:spPr bwMode="auto">
              <a:xfrm>
                <a:off x="5568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95598" name="Text Box 14"/>
            <p:cNvSpPr txBox="1">
              <a:spLocks noChangeArrowheads="1"/>
            </p:cNvSpPr>
            <p:nvPr/>
          </p:nvSpPr>
          <p:spPr bwMode="auto">
            <a:xfrm>
              <a:off x="4320" y="-74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2N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195599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en-US">
                <a:solidFill>
                  <a:srgbClr val="B7DDC8"/>
                </a:solidFill>
              </a:rPr>
              <a:t>Marrone-Treanor model</a:t>
            </a:r>
            <a:r>
              <a:rPr lang="ru-RU">
                <a:solidFill>
                  <a:srgbClr val="B7DDC8"/>
                </a:solidFill>
              </a:rPr>
              <a:t> </a:t>
            </a:r>
            <a:r>
              <a:rPr lang="en-US">
                <a:solidFill>
                  <a:srgbClr val="B7DDC8"/>
                </a:solidFill>
              </a:rPr>
              <a:t>U=D/6</a:t>
            </a:r>
            <a:endParaRPr lang="ru-RU">
              <a:solidFill>
                <a:srgbClr val="B7DDC8"/>
              </a:solidFill>
            </a:endParaRPr>
          </a:p>
        </p:txBody>
      </p:sp>
    </p:spTree>
  </p:cSld>
  <p:clrMapOvr>
    <a:masterClrMapping/>
  </p:clrMapOvr>
  <p:transition>
    <p:cover dir="d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N2ODiss_KvK0_Gamma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20825"/>
            <a:ext cx="7297737" cy="4638675"/>
          </a:xfrm>
          <a:noFill/>
          <a:ln/>
        </p:spPr>
      </p:pic>
      <p:sp>
        <p:nvSpPr>
          <p:cNvPr id="197635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7637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7638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7639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7640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7641" name="Rectangle 9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-74"/>
            <a:chExt cx="1305" cy="28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4431" y="131"/>
              <a:ext cx="1194" cy="57"/>
              <a:chOff x="4431" y="131"/>
              <a:chExt cx="1194" cy="57"/>
            </a:xfrm>
          </p:grpSpPr>
          <p:sp>
            <p:nvSpPr>
              <p:cNvPr id="197644" name="Rectangle 12"/>
              <p:cNvSpPr>
                <a:spLocks noChangeArrowheads="1"/>
              </p:cNvSpPr>
              <p:nvPr/>
            </p:nvSpPr>
            <p:spPr bwMode="auto">
              <a:xfrm>
                <a:off x="4431" y="131"/>
                <a:ext cx="1179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7645" name="Rectangle 13"/>
              <p:cNvSpPr>
                <a:spLocks noChangeArrowheads="1"/>
              </p:cNvSpPr>
              <p:nvPr/>
            </p:nvSpPr>
            <p:spPr bwMode="auto">
              <a:xfrm>
                <a:off x="5568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97646" name="Text Box 14"/>
            <p:cNvSpPr txBox="1">
              <a:spLocks noChangeArrowheads="1"/>
            </p:cNvSpPr>
            <p:nvPr/>
          </p:nvSpPr>
          <p:spPr bwMode="auto">
            <a:xfrm>
              <a:off x="4320" y="-74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2N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197647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en-US">
                <a:solidFill>
                  <a:srgbClr val="B7DDC8"/>
                </a:solidFill>
              </a:rPr>
              <a:t>Losev's gamma model</a:t>
            </a:r>
            <a:endParaRPr lang="ru-RU">
              <a:solidFill>
                <a:srgbClr val="B7DDC8"/>
              </a:solidFill>
            </a:endParaRPr>
          </a:p>
        </p:txBody>
      </p:sp>
    </p:spTree>
  </p:cSld>
  <p:clrMapOvr>
    <a:masterClrMapping/>
  </p:clrMapOvr>
  <p:transition>
    <p:cover dir="d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N2ODiss_KvK0_3000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36700"/>
            <a:ext cx="7297737" cy="4638675"/>
          </a:xfrm>
          <a:noFill/>
          <a:ln/>
        </p:spPr>
      </p:pic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199684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9685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9686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9687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9688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-74"/>
            <a:chExt cx="1305" cy="288"/>
          </a:xfrm>
        </p:grpSpPr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4431" y="131"/>
              <a:ext cx="1194" cy="57"/>
              <a:chOff x="4431" y="131"/>
              <a:chExt cx="1194" cy="57"/>
            </a:xfrm>
          </p:grpSpPr>
          <p:sp>
            <p:nvSpPr>
              <p:cNvPr id="199691" name="Rectangle 11"/>
              <p:cNvSpPr>
                <a:spLocks noChangeArrowheads="1"/>
              </p:cNvSpPr>
              <p:nvPr/>
            </p:nvSpPr>
            <p:spPr bwMode="auto">
              <a:xfrm>
                <a:off x="4431" y="131"/>
                <a:ext cx="1179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9692" name="Rectangle 12"/>
              <p:cNvSpPr>
                <a:spLocks noChangeArrowheads="1"/>
              </p:cNvSpPr>
              <p:nvPr/>
            </p:nvSpPr>
            <p:spPr bwMode="auto">
              <a:xfrm>
                <a:off x="5568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99693" name="Text Box 13"/>
            <p:cNvSpPr txBox="1">
              <a:spLocks noChangeArrowheads="1"/>
            </p:cNvSpPr>
            <p:nvPr/>
          </p:nvSpPr>
          <p:spPr bwMode="auto">
            <a:xfrm>
              <a:off x="4320" y="-74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2N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199694" name="Rectangle 14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199695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Comparison QCT calculations with theoretical models</a:t>
            </a:r>
          </a:p>
        </p:txBody>
      </p:sp>
    </p:spTree>
  </p:cSld>
  <p:clrMapOvr>
    <a:masterClrMapping/>
  </p:clrMapOvr>
  <p:transition>
    <p:cover dir="d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 descr="N2ODiss_KvK0_4000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20825"/>
            <a:ext cx="7297737" cy="4638675"/>
          </a:xfrm>
          <a:noFill/>
          <a:ln/>
        </p:spPr>
      </p:pic>
      <p:sp>
        <p:nvSpPr>
          <p:cNvPr id="201731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01732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1733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1734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1735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1736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1737" name="Rectangle 9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-74"/>
            <a:chExt cx="1305" cy="28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4431" y="131"/>
              <a:ext cx="1194" cy="57"/>
              <a:chOff x="4431" y="131"/>
              <a:chExt cx="1194" cy="57"/>
            </a:xfrm>
          </p:grpSpPr>
          <p:sp>
            <p:nvSpPr>
              <p:cNvPr id="201740" name="Rectangle 12"/>
              <p:cNvSpPr>
                <a:spLocks noChangeArrowheads="1"/>
              </p:cNvSpPr>
              <p:nvPr/>
            </p:nvSpPr>
            <p:spPr bwMode="auto">
              <a:xfrm>
                <a:off x="4431" y="131"/>
                <a:ext cx="1179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1741" name="Rectangle 13"/>
              <p:cNvSpPr>
                <a:spLocks noChangeArrowheads="1"/>
              </p:cNvSpPr>
              <p:nvPr/>
            </p:nvSpPr>
            <p:spPr bwMode="auto">
              <a:xfrm>
                <a:off x="5568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01742" name="Text Box 14"/>
            <p:cNvSpPr txBox="1">
              <a:spLocks noChangeArrowheads="1"/>
            </p:cNvSpPr>
            <p:nvPr/>
          </p:nvSpPr>
          <p:spPr bwMode="auto">
            <a:xfrm>
              <a:off x="4320" y="-74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2N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201743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Comparison QCT calculations with theoretical models</a:t>
            </a:r>
          </a:p>
        </p:txBody>
      </p:sp>
    </p:spTree>
  </p:cSld>
  <p:clrMapOvr>
    <a:masterClrMapping/>
  </p:clrMapOvr>
  <p:transition>
    <p:cover dir="d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 descr="N2ODiss_KvK0_6000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20825"/>
            <a:ext cx="7297737" cy="4638675"/>
          </a:xfrm>
          <a:noFill/>
          <a:ln/>
        </p:spPr>
      </p:pic>
      <p:sp>
        <p:nvSpPr>
          <p:cNvPr id="203779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03780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3782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3783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3784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3785" name="Rectangle 9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-74"/>
            <a:chExt cx="1305" cy="28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4431" y="131"/>
              <a:ext cx="1194" cy="57"/>
              <a:chOff x="4431" y="131"/>
              <a:chExt cx="1194" cy="57"/>
            </a:xfrm>
          </p:grpSpPr>
          <p:sp>
            <p:nvSpPr>
              <p:cNvPr id="203788" name="Rectangle 12"/>
              <p:cNvSpPr>
                <a:spLocks noChangeArrowheads="1"/>
              </p:cNvSpPr>
              <p:nvPr/>
            </p:nvSpPr>
            <p:spPr bwMode="auto">
              <a:xfrm>
                <a:off x="4431" y="131"/>
                <a:ext cx="1179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3789" name="Rectangle 13"/>
              <p:cNvSpPr>
                <a:spLocks noChangeArrowheads="1"/>
              </p:cNvSpPr>
              <p:nvPr/>
            </p:nvSpPr>
            <p:spPr bwMode="auto">
              <a:xfrm>
                <a:off x="5568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03790" name="Text Box 14"/>
            <p:cNvSpPr txBox="1">
              <a:spLocks noChangeArrowheads="1"/>
            </p:cNvSpPr>
            <p:nvPr/>
          </p:nvSpPr>
          <p:spPr bwMode="auto">
            <a:xfrm>
              <a:off x="4320" y="-74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2N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203791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Comparison QCT calculations with theoretical models</a:t>
            </a:r>
          </a:p>
        </p:txBody>
      </p:sp>
    </p:spTree>
  </p:cSld>
  <p:clrMapOvr>
    <a:masterClrMapping/>
  </p:clrMapOvr>
  <p:transition>
    <p:cover dir="d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N2ODiss_KvK0_8000_C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1520825"/>
            <a:ext cx="7297737" cy="4638675"/>
          </a:xfrm>
          <a:noFill/>
          <a:ln/>
        </p:spPr>
      </p:pic>
      <p:sp>
        <p:nvSpPr>
          <p:cNvPr id="205827" name="Rectangle 3"/>
          <p:cNvSpPr>
            <a:spLocks noChangeArrowheads="1"/>
          </p:cNvSpPr>
          <p:nvPr/>
        </p:nvSpPr>
        <p:spPr bwMode="auto">
          <a:xfrm>
            <a:off x="1022350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sp>
        <p:nvSpPr>
          <p:cNvPr id="205828" name="Rectangle 4"/>
          <p:cNvSpPr>
            <a:spLocks noChangeArrowheads="1"/>
          </p:cNvSpPr>
          <p:nvPr/>
        </p:nvSpPr>
        <p:spPr bwMode="auto">
          <a:xfrm>
            <a:off x="914400" y="1101725"/>
            <a:ext cx="90488" cy="5064125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829" name="Rectangle 5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830" name="Rectangle 6"/>
          <p:cNvSpPr>
            <a:spLocks noChangeArrowheads="1"/>
          </p:cNvSpPr>
          <p:nvPr/>
        </p:nvSpPr>
        <p:spPr bwMode="auto">
          <a:xfrm>
            <a:off x="914400" y="1211263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831" name="Rectangle 7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832" name="Rectangle 8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5833" name="Rectangle 9"/>
          <p:cNvSpPr>
            <a:spLocks noChangeArrowheads="1"/>
          </p:cNvSpPr>
          <p:nvPr/>
        </p:nvSpPr>
        <p:spPr bwMode="auto">
          <a:xfrm>
            <a:off x="1020763" y="1025525"/>
            <a:ext cx="652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1800" b="1">
                <a:solidFill>
                  <a:srgbClr val="FFFFCC"/>
                </a:solidFill>
                <a:latin typeface="Arial" charset="0"/>
              </a:rPr>
              <a:t>Level factor</a:t>
            </a:r>
            <a:endParaRPr lang="ru-RU" sz="1800" b="1">
              <a:solidFill>
                <a:srgbClr val="FFFFCC"/>
              </a:solidFill>
              <a:latin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6858000" y="-117475"/>
            <a:ext cx="2071688" cy="457200"/>
            <a:chOff x="4320" y="-74"/>
            <a:chExt cx="1305" cy="28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4431" y="131"/>
              <a:ext cx="1194" cy="57"/>
              <a:chOff x="4431" y="131"/>
              <a:chExt cx="1194" cy="57"/>
            </a:xfrm>
          </p:grpSpPr>
          <p:sp>
            <p:nvSpPr>
              <p:cNvPr id="205836" name="Rectangle 12"/>
              <p:cNvSpPr>
                <a:spLocks noChangeArrowheads="1"/>
              </p:cNvSpPr>
              <p:nvPr/>
            </p:nvSpPr>
            <p:spPr bwMode="auto">
              <a:xfrm>
                <a:off x="4431" y="131"/>
                <a:ext cx="1179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5837" name="Rectangle 13"/>
              <p:cNvSpPr>
                <a:spLocks noChangeArrowheads="1"/>
              </p:cNvSpPr>
              <p:nvPr/>
            </p:nvSpPr>
            <p:spPr bwMode="auto">
              <a:xfrm>
                <a:off x="5568" y="131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05838" name="Text Box 14"/>
            <p:cNvSpPr txBox="1">
              <a:spLocks noChangeArrowheads="1"/>
            </p:cNvSpPr>
            <p:nvPr/>
          </p:nvSpPr>
          <p:spPr bwMode="auto">
            <a:xfrm>
              <a:off x="4320" y="-74"/>
              <a:ext cx="1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ru-RU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2N + O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205839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686800" cy="533400"/>
          </a:xfrm>
          <a:noFill/>
          <a:ln/>
        </p:spPr>
        <p:txBody>
          <a:bodyPr/>
          <a:lstStyle/>
          <a:p>
            <a:r>
              <a:rPr lang="ru-RU">
                <a:solidFill>
                  <a:srgbClr val="B7DDC8"/>
                </a:solidFill>
              </a:rPr>
              <a:t>Comparison QCT calculations with theoretical models</a:t>
            </a:r>
          </a:p>
        </p:txBody>
      </p:sp>
    </p:spTree>
  </p:cSld>
  <p:clrMapOvr>
    <a:masterClrMapping/>
  </p:clrMapOvr>
  <p:transition>
    <p:cover dir="d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1" descr="O2O_KvK0_1000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71550" y="1484313"/>
            <a:ext cx="7272338" cy="4703762"/>
          </a:xfrm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9144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B7DDC8"/>
                </a:solidFill>
              </a:rPr>
              <a:t>Уровневый фактор</a:t>
            </a:r>
          </a:p>
        </p:txBody>
      </p:sp>
      <p:grpSp>
        <p:nvGrpSpPr>
          <p:cNvPr id="34824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4826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4827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9" descr="O2O_KvK0_5000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71550" y="1484313"/>
            <a:ext cx="7272338" cy="4703762"/>
          </a:xfrm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9144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B7DDC8"/>
                </a:solidFill>
              </a:rPr>
              <a:t>Уровневый фактор</a:t>
            </a:r>
          </a:p>
        </p:txBody>
      </p:sp>
      <p:grpSp>
        <p:nvGrpSpPr>
          <p:cNvPr id="3687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6874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6875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9" descr="O2O_KvK0_10000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71550" y="1484313"/>
            <a:ext cx="7272338" cy="4703762"/>
          </a:xfrm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9144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Уровневый фактор</a:t>
            </a:r>
          </a:p>
        </p:txBody>
      </p:sp>
      <p:grpSp>
        <p:nvGrpSpPr>
          <p:cNvPr id="37896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7898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7899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914400" y="1595015"/>
            <a:ext cx="7405688" cy="4786313"/>
            <a:chOff x="914400" y="1470025"/>
            <a:chExt cx="7405688" cy="4786313"/>
          </a:xfrm>
        </p:grpSpPr>
        <p:pic>
          <p:nvPicPr>
            <p:cNvPr id="13" name="Рисунок 12" descr="O2O_Diss_KvK0_1000_10000_C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71600" y="1556792"/>
              <a:ext cx="7272808" cy="4672474"/>
            </a:xfrm>
            <a:prstGeom prst="rect">
              <a:avLst/>
            </a:prstGeom>
          </p:spPr>
        </p:pic>
        <p:sp>
          <p:nvSpPr>
            <p:cNvPr id="37891" name="Rectangle 3"/>
            <p:cNvSpPr>
              <a:spLocks noChangeArrowheads="1"/>
            </p:cNvSpPr>
            <p:nvPr/>
          </p:nvSpPr>
          <p:spPr bwMode="auto">
            <a:xfrm>
              <a:off x="914400" y="1470025"/>
              <a:ext cx="90488" cy="4786313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7892" name="Rectangle 4"/>
            <p:cNvSpPr>
              <a:spLocks noChangeArrowheads="1"/>
            </p:cNvSpPr>
            <p:nvPr/>
          </p:nvSpPr>
          <p:spPr bwMode="auto">
            <a:xfrm>
              <a:off x="914400" y="1470025"/>
              <a:ext cx="7342188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7893" name="Rectangle 5"/>
            <p:cNvSpPr>
              <a:spLocks noChangeArrowheads="1"/>
            </p:cNvSpPr>
            <p:nvPr/>
          </p:nvSpPr>
          <p:spPr bwMode="auto">
            <a:xfrm>
              <a:off x="914400" y="6165850"/>
              <a:ext cx="7342188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7894" name="Rectangle 6"/>
            <p:cNvSpPr>
              <a:spLocks noChangeArrowheads="1"/>
            </p:cNvSpPr>
            <p:nvPr/>
          </p:nvSpPr>
          <p:spPr bwMode="auto">
            <a:xfrm>
              <a:off x="8229600" y="1470025"/>
              <a:ext cx="90488" cy="4786313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37895" name="Rectangle 7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03176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Уровневый фактор, определение параметра модели </a:t>
            </a:r>
            <a:r>
              <a:rPr lang="en-US" dirty="0" smtClean="0">
                <a:solidFill>
                  <a:srgbClr val="B7DDC8"/>
                </a:solidFill>
              </a:rPr>
              <a:t>q(T)</a:t>
            </a:r>
            <a:r>
              <a:rPr lang="ru-RU" dirty="0" smtClean="0">
                <a:solidFill>
                  <a:srgbClr val="B7DDC8"/>
                </a:solidFill>
              </a:rPr>
              <a:t> на основе МКТ расчетов</a:t>
            </a: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7898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7899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pic>
        <p:nvPicPr>
          <p:cNvPr id="18" name="Рисунок 17" descr="O2O_Diss_q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09120" y="3939023"/>
            <a:ext cx="4901184" cy="2639568"/>
          </a:xfrm>
          <a:prstGeom prst="rect">
            <a:avLst/>
          </a:prstGeom>
          <a:ln w="57150">
            <a:solidFill>
              <a:srgbClr val="495778"/>
            </a:solidFill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4" name="Picture 2" descr="N2O_NonEqFactor_QCT_C"/>
          <p:cNvPicPr>
            <a:picLocks noGrp="1" noChangeAspect="1" noChangeArrowheads="1"/>
          </p:cNvPicPr>
          <p:nvPr>
            <p:ph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989013" y="1536700"/>
            <a:ext cx="7297737" cy="4638675"/>
          </a:xfrm>
          <a:noFill/>
          <a:ln/>
        </p:spPr>
      </p:pic>
      <p:sp>
        <p:nvSpPr>
          <p:cNvPr id="207875" name="Rectangle 3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7876" name="Rectangle 4"/>
          <p:cNvSpPr>
            <a:spLocks noChangeArrowheads="1"/>
          </p:cNvSpPr>
          <p:nvPr/>
        </p:nvSpPr>
        <p:spPr bwMode="auto">
          <a:xfrm>
            <a:off x="914400" y="963613"/>
            <a:ext cx="90488" cy="5207000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7877" name="Rectangle 5"/>
          <p:cNvSpPr>
            <a:spLocks noChangeArrowheads="1"/>
          </p:cNvSpPr>
          <p:nvPr/>
        </p:nvSpPr>
        <p:spPr bwMode="auto">
          <a:xfrm>
            <a:off x="914400" y="106680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7878" name="Rectangle 6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7879" name="Rectangle 7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07885" name="Rectangle 13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886" name="Rectangle 14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07887" name="Text Box 15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914400" y="106680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black">
          <a:xfrm>
            <a:off x="1136650" y="877888"/>
            <a:ext cx="3722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rgbClr val="FFFFCC"/>
                </a:solidFill>
                <a:latin typeface="+mj-lt"/>
                <a:cs typeface="+mn-cs"/>
              </a:rPr>
              <a:t>Фактор </a:t>
            </a:r>
            <a:r>
              <a:rPr lang="ru-RU" sz="1800" dirty="0" err="1">
                <a:solidFill>
                  <a:srgbClr val="FFFFCC"/>
                </a:solidFill>
                <a:latin typeface="+mj-lt"/>
                <a:cs typeface="+mn-cs"/>
              </a:rPr>
              <a:t>неравновесности</a:t>
            </a:r>
            <a:r>
              <a:rPr lang="ru-RU" sz="1800" dirty="0">
                <a:cs typeface="+mn-cs"/>
              </a:rPr>
              <a:t> </a:t>
            </a:r>
          </a:p>
        </p:txBody>
      </p:sp>
      <p:graphicFrame>
        <p:nvGraphicFramePr>
          <p:cNvPr id="18" name="Object 15"/>
          <p:cNvGraphicFramePr>
            <a:graphicFrameLocks noChangeAspect="1"/>
          </p:cNvGraphicFramePr>
          <p:nvPr/>
        </p:nvGraphicFramePr>
        <p:xfrm>
          <a:off x="4240213" y="838200"/>
          <a:ext cx="22764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49" name="Equation" r:id="rId5" imgW="2273300" imgH="622300" progId="Equation.3">
                  <p:embed/>
                </p:oleObj>
              </mc:Choice>
              <mc:Fallback>
                <p:oleObj name="Equation" r:id="rId5" imgW="2273300" imgH="6223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black">
                      <a:xfrm>
                        <a:off x="4240213" y="838200"/>
                        <a:ext cx="2276475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Picture 2" descr="N2O_NonEqFactor_QCT_Models_8000_C"/>
          <p:cNvPicPr>
            <a:picLocks noGrp="1" noChangeAspect="1" noChangeArrowheads="1"/>
          </p:cNvPicPr>
          <p:nvPr>
            <p:ph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989013" y="1536700"/>
            <a:ext cx="7297737" cy="4638675"/>
          </a:xfrm>
          <a:noFill/>
          <a:ln/>
        </p:spPr>
      </p:pic>
      <p:sp>
        <p:nvSpPr>
          <p:cNvPr id="266243" name="Rectangle 3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244" name="Rectangle 4"/>
          <p:cNvSpPr>
            <a:spLocks noChangeArrowheads="1"/>
          </p:cNvSpPr>
          <p:nvPr/>
        </p:nvSpPr>
        <p:spPr bwMode="auto">
          <a:xfrm>
            <a:off x="914400" y="963613"/>
            <a:ext cx="90488" cy="5207000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245" name="Rectangle 5"/>
          <p:cNvSpPr>
            <a:spLocks noChangeArrowheads="1"/>
          </p:cNvSpPr>
          <p:nvPr/>
        </p:nvSpPr>
        <p:spPr bwMode="auto">
          <a:xfrm>
            <a:off x="914400" y="106680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246" name="Rectangle 6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247" name="Rectangle 7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136650" y="838200"/>
            <a:ext cx="4873625" cy="619125"/>
            <a:chOff x="716" y="442"/>
            <a:chExt cx="3070" cy="390"/>
          </a:xfrm>
        </p:grpSpPr>
        <p:sp>
          <p:nvSpPr>
            <p:cNvPr id="266249" name="Rectangle 9"/>
            <p:cNvSpPr>
              <a:spLocks noChangeArrowheads="1"/>
            </p:cNvSpPr>
            <p:nvPr/>
          </p:nvSpPr>
          <p:spPr bwMode="black">
            <a:xfrm>
              <a:off x="716" y="467"/>
              <a:ext cx="16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Nonequilibrium factor </a:t>
              </a:r>
            </a:p>
          </p:txBody>
        </p:sp>
        <p:graphicFrame>
          <p:nvGraphicFramePr>
            <p:cNvPr id="266250" name="Object 10"/>
            <p:cNvGraphicFramePr>
              <a:graphicFrameLocks noChangeAspect="1"/>
            </p:cNvGraphicFramePr>
            <p:nvPr/>
          </p:nvGraphicFramePr>
          <p:xfrm>
            <a:off x="2352" y="442"/>
            <a:ext cx="1434" cy="3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9557" name="Equation" r:id="rId5" imgW="2273300" imgH="622300" progId="Equation.3">
                    <p:embed/>
                  </p:oleObj>
                </mc:Choice>
                <mc:Fallback>
                  <p:oleObj name="Equation" r:id="rId5" imgW="2273300" imgH="6223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black">
                        <a:xfrm>
                          <a:off x="2352" y="442"/>
                          <a:ext cx="1434" cy="39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66253" name="Rectangle 13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6254" name="Rectangle 14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66255" name="Text Box 15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 descr="N2O_NonEqFactor_QCT_Models_10000New_C"/>
          <p:cNvPicPr>
            <a:picLocks noGrp="1" noChangeAspect="1" noChangeArrowheads="1"/>
          </p:cNvPicPr>
          <p:nvPr>
            <p:ph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989013" y="1536700"/>
            <a:ext cx="7297737" cy="4638675"/>
          </a:xfrm>
          <a:noFill/>
          <a:ln/>
        </p:spPr>
      </p:pic>
      <p:sp>
        <p:nvSpPr>
          <p:cNvPr id="268291" name="Rectangle 3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8292" name="Rectangle 4"/>
          <p:cNvSpPr>
            <a:spLocks noChangeArrowheads="1"/>
          </p:cNvSpPr>
          <p:nvPr/>
        </p:nvSpPr>
        <p:spPr bwMode="auto">
          <a:xfrm>
            <a:off x="914400" y="963613"/>
            <a:ext cx="90488" cy="5207000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8293" name="Rectangle 5"/>
          <p:cNvSpPr>
            <a:spLocks noChangeArrowheads="1"/>
          </p:cNvSpPr>
          <p:nvPr/>
        </p:nvSpPr>
        <p:spPr bwMode="auto">
          <a:xfrm>
            <a:off x="914400" y="1066800"/>
            <a:ext cx="90488" cy="9048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8294" name="Rectangle 6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8295" name="Rectangle 7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136650" y="838200"/>
            <a:ext cx="4873625" cy="619125"/>
            <a:chOff x="716" y="442"/>
            <a:chExt cx="3070" cy="390"/>
          </a:xfrm>
        </p:grpSpPr>
        <p:sp>
          <p:nvSpPr>
            <p:cNvPr id="268297" name="Rectangle 9"/>
            <p:cNvSpPr>
              <a:spLocks noChangeArrowheads="1"/>
            </p:cNvSpPr>
            <p:nvPr/>
          </p:nvSpPr>
          <p:spPr bwMode="black">
            <a:xfrm>
              <a:off x="716" y="467"/>
              <a:ext cx="16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ru-RU" sz="1800" b="1">
                  <a:solidFill>
                    <a:srgbClr val="FFFFCC"/>
                  </a:solidFill>
                  <a:latin typeface="Arial" charset="0"/>
                </a:rPr>
                <a:t>Nonequilibrium factor </a:t>
              </a:r>
            </a:p>
          </p:txBody>
        </p:sp>
        <p:graphicFrame>
          <p:nvGraphicFramePr>
            <p:cNvPr id="268298" name="Object 10"/>
            <p:cNvGraphicFramePr>
              <a:graphicFrameLocks noChangeAspect="1"/>
            </p:cNvGraphicFramePr>
            <p:nvPr/>
          </p:nvGraphicFramePr>
          <p:xfrm>
            <a:off x="2352" y="442"/>
            <a:ext cx="1434" cy="3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0581" name="Equation" r:id="rId5" imgW="2273300" imgH="622300" progId="Equation.3">
                    <p:embed/>
                  </p:oleObj>
                </mc:Choice>
                <mc:Fallback>
                  <p:oleObj name="Equation" r:id="rId5" imgW="2273300" imgH="62230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black">
                        <a:xfrm>
                          <a:off x="2352" y="442"/>
                          <a:ext cx="1434" cy="39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7016750" y="0"/>
            <a:ext cx="1912938" cy="336550"/>
            <a:chOff x="4420" y="-2"/>
            <a:chExt cx="1205" cy="212"/>
          </a:xfrm>
        </p:grpSpPr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4484" y="144"/>
              <a:ext cx="1141" cy="57"/>
              <a:chOff x="4484" y="144"/>
              <a:chExt cx="1141" cy="57"/>
            </a:xfrm>
          </p:grpSpPr>
          <p:sp>
            <p:nvSpPr>
              <p:cNvPr id="268301" name="Rectangle 13"/>
              <p:cNvSpPr>
                <a:spLocks noChangeArrowheads="1"/>
              </p:cNvSpPr>
              <p:nvPr/>
            </p:nvSpPr>
            <p:spPr bwMode="auto">
              <a:xfrm>
                <a:off x="4484" y="144"/>
                <a:ext cx="1134" cy="57"/>
              </a:xfrm>
              <a:prstGeom prst="rect">
                <a:avLst/>
              </a:prstGeom>
              <a:solidFill>
                <a:srgbClr val="495778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68302" name="Rectangle 14"/>
              <p:cNvSpPr>
                <a:spLocks noChangeArrowheads="1"/>
              </p:cNvSpPr>
              <p:nvPr/>
            </p:nvSpPr>
            <p:spPr bwMode="auto">
              <a:xfrm>
                <a:off x="5568" y="144"/>
                <a:ext cx="57" cy="57"/>
              </a:xfrm>
              <a:prstGeom prst="rect">
                <a:avLst/>
              </a:prstGeom>
              <a:solidFill>
                <a:srgbClr val="FFFFCC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68303" name="Text Box 15"/>
            <p:cNvSpPr txBox="1">
              <a:spLocks noChangeArrowheads="1"/>
            </p:cNvSpPr>
            <p:nvPr/>
          </p:nvSpPr>
          <p:spPr bwMode="auto">
            <a:xfrm>
              <a:off x="4420" y="-2"/>
              <a:ext cx="115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N2 + O 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  <a:sym typeface="Symbol" pitchFamily="18" charset="2"/>
                </a:rPr>
                <a:t></a:t>
              </a:r>
              <a:r>
                <a:rPr lang="en-US" sz="1600" b="1">
                  <a:solidFill>
                    <a:srgbClr val="FFFFCC"/>
                  </a:solidFill>
                  <a:latin typeface="Arial" charset="0"/>
                </a:rPr>
                <a:t> NO + N</a:t>
              </a:r>
              <a:endParaRPr lang="ru-RU" sz="1600" b="1">
                <a:solidFill>
                  <a:srgbClr val="FFFFCC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5" descr="O2O_ZTTv_Tv_3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557338"/>
            <a:ext cx="7272338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9144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B7DDC8"/>
                </a:solidFill>
              </a:rPr>
              <a:t>Фактор неравновесности</a:t>
            </a: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8922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8923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2" descr="O2O_ZTTv_Tv_10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557338"/>
            <a:ext cx="7272338" cy="467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9144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914400" y="1470025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914400" y="6165850"/>
            <a:ext cx="7342188" cy="90488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8229600" y="1470025"/>
            <a:ext cx="90488" cy="4786313"/>
          </a:xfrm>
          <a:prstGeom prst="rect">
            <a:avLst/>
          </a:prstGeom>
          <a:solidFill>
            <a:srgbClr val="49577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/>
            <a:endParaRPr lang="ru-RU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B7DDC8"/>
                </a:solidFill>
              </a:rPr>
              <a:t>Фактор неравновесности</a:t>
            </a: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9946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9947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Сравнение МКТ расчетов с экспериментальными данными по фактору </a:t>
            </a:r>
            <a:r>
              <a:rPr lang="ru-RU" dirty="0" err="1" smtClean="0">
                <a:solidFill>
                  <a:srgbClr val="B7DDC8"/>
                </a:solidFill>
              </a:rPr>
              <a:t>неравновесности</a:t>
            </a:r>
            <a:endParaRPr lang="ru-RU" dirty="0" smtClean="0">
              <a:solidFill>
                <a:srgbClr val="B7DDC8"/>
              </a:solidFill>
            </a:endParaRP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9946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9947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pic>
        <p:nvPicPr>
          <p:cNvPr id="12" name="Рисунок 11" descr="O2O_ZTTv_Experiment_QCT_T=9140K_TT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556792"/>
            <a:ext cx="7752283" cy="4954219"/>
          </a:xfrm>
          <a:prstGeom prst="rect">
            <a:avLst/>
          </a:prstGeom>
          <a:ln w="76200">
            <a:solidFill>
              <a:srgbClr val="495778"/>
            </a:solidFill>
          </a:ln>
        </p:spPr>
      </p:pic>
    </p:spTree>
  </p:cSld>
  <p:clrMapOvr>
    <a:masterClrMapping/>
  </p:clrMapOvr>
  <p:transition>
    <p:cover dir="d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Сравнение МКТ расчетов с экспериментальными данными по фактору </a:t>
            </a:r>
            <a:r>
              <a:rPr lang="ru-RU" dirty="0" err="1" smtClean="0">
                <a:solidFill>
                  <a:srgbClr val="B7DDC8"/>
                </a:solidFill>
              </a:rPr>
              <a:t>неравновесности</a:t>
            </a:r>
            <a:endParaRPr lang="ru-RU" dirty="0" smtClean="0">
              <a:solidFill>
                <a:srgbClr val="B7DDC8"/>
              </a:solidFill>
            </a:endParaRP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9946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9947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pic>
        <p:nvPicPr>
          <p:cNvPr id="8" name="Рисунок 7" descr="O2O_ZTTv_Experiment_QCT_T=9140K_ZTT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594104"/>
            <a:ext cx="7752283" cy="4954219"/>
          </a:xfrm>
          <a:prstGeom prst="rect">
            <a:avLst/>
          </a:prstGeom>
          <a:ln w="76200">
            <a:solidFill>
              <a:srgbClr val="495778"/>
            </a:solidFill>
          </a:ln>
        </p:spPr>
      </p:pic>
    </p:spTree>
  </p:cSld>
  <p:clrMapOvr>
    <a:masterClrMapping/>
  </p:clrMapOvr>
  <p:transition>
    <p:cover dir="d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Сравнение МКТ расчетов с экспериментальными данными по фактору </a:t>
            </a:r>
            <a:r>
              <a:rPr lang="ru-RU" dirty="0" err="1" smtClean="0">
                <a:solidFill>
                  <a:srgbClr val="B7DDC8"/>
                </a:solidFill>
              </a:rPr>
              <a:t>неравновесности</a:t>
            </a:r>
            <a:endParaRPr lang="ru-RU" dirty="0" smtClean="0">
              <a:solidFill>
                <a:srgbClr val="B7DDC8"/>
              </a:solidFill>
            </a:endParaRP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9946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9947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pic>
        <p:nvPicPr>
          <p:cNvPr id="8" name="Рисунок 7" descr="O2O_ZTTv_Experiment_QCT_T=10820K_TT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628800"/>
            <a:ext cx="7752283" cy="4954219"/>
          </a:xfrm>
          <a:prstGeom prst="rect">
            <a:avLst/>
          </a:prstGeom>
          <a:ln w="76200">
            <a:solidFill>
              <a:srgbClr val="495778"/>
            </a:solidFill>
          </a:ln>
        </p:spPr>
      </p:pic>
    </p:spTree>
  </p:cSld>
  <p:clrMapOvr>
    <a:masterClrMapping/>
  </p:clrMapOvr>
  <p:transition>
    <p:cover dir="d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>
                <a:solidFill>
                  <a:srgbClr val="B7DDC8"/>
                </a:solidFill>
              </a:rPr>
              <a:t>Сравнение МКТ расчетов с экспериментальными данными по фактору </a:t>
            </a:r>
            <a:r>
              <a:rPr lang="ru-RU" dirty="0" err="1" smtClean="0">
                <a:solidFill>
                  <a:srgbClr val="B7DDC8"/>
                </a:solidFill>
              </a:rPr>
              <a:t>неравновесности</a:t>
            </a:r>
            <a:endParaRPr lang="ru-RU" dirty="0" smtClean="0">
              <a:solidFill>
                <a:srgbClr val="B7DDC8"/>
              </a:solidFill>
            </a:endParaRP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7451725" y="207963"/>
            <a:ext cx="1477963" cy="90487"/>
            <a:chOff x="7452440" y="207964"/>
            <a:chExt cx="1477249" cy="90488"/>
          </a:xfrm>
        </p:grpSpPr>
        <p:sp>
          <p:nvSpPr>
            <p:cNvPr id="39946" name="Rectangle 11"/>
            <p:cNvSpPr>
              <a:spLocks noChangeArrowheads="1"/>
            </p:cNvSpPr>
            <p:nvPr/>
          </p:nvSpPr>
          <p:spPr bwMode="auto">
            <a:xfrm>
              <a:off x="7452440" y="207964"/>
              <a:ext cx="1404000" cy="90488"/>
            </a:xfrm>
            <a:prstGeom prst="rect">
              <a:avLst/>
            </a:prstGeom>
            <a:solidFill>
              <a:srgbClr val="495778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  <p:sp>
          <p:nvSpPr>
            <p:cNvPr id="39947" name="Rectangle 12"/>
            <p:cNvSpPr>
              <a:spLocks noChangeArrowheads="1"/>
            </p:cNvSpPr>
            <p:nvPr/>
          </p:nvSpPr>
          <p:spPr bwMode="auto">
            <a:xfrm>
              <a:off x="8839201" y="207964"/>
              <a:ext cx="90488" cy="90488"/>
            </a:xfrm>
            <a:prstGeom prst="rect">
              <a:avLst/>
            </a:prstGeom>
            <a:solidFill>
              <a:srgbClr val="FFFF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endParaRPr lang="ru-RU"/>
            </a:p>
          </p:txBody>
        </p:sp>
      </p:grp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858000" y="-6350"/>
            <a:ext cx="1992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O2 + O </a:t>
            </a:r>
            <a:r>
              <a:rPr lang="ru-RU" sz="1600" b="0" dirty="0">
                <a:solidFill>
                  <a:srgbClr val="FFFFCC"/>
                </a:solidFill>
                <a:latin typeface="+mn-lt"/>
                <a:cs typeface="+mn-cs"/>
                <a:sym typeface="Symbol" pitchFamily="18" charset="2"/>
              </a:rPr>
              <a:t></a:t>
            </a:r>
            <a:r>
              <a:rPr lang="en-US" sz="1600" dirty="0">
                <a:solidFill>
                  <a:srgbClr val="FFFFCC"/>
                </a:solidFill>
                <a:latin typeface="+mn-lt"/>
                <a:cs typeface="+mn-cs"/>
              </a:rPr>
              <a:t> 3O</a:t>
            </a:r>
            <a:endParaRPr lang="ru-RU" sz="16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pic>
        <p:nvPicPr>
          <p:cNvPr id="9" name="Рисунок 8" descr="O2O_ZTTv_Experiment_QCT_T=10820K_ZTT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628800"/>
            <a:ext cx="7752283" cy="4954219"/>
          </a:xfrm>
          <a:prstGeom prst="rect">
            <a:avLst/>
          </a:prstGeom>
          <a:ln w="76200">
            <a:solidFill>
              <a:srgbClr val="495778"/>
            </a:solidFill>
          </a:ln>
        </p:spPr>
      </p:pic>
    </p:spTree>
  </p:cSld>
  <p:clrMapOvr>
    <a:masterClrMapping/>
  </p:clrMapOvr>
  <p:transition>
    <p:cover dir="d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ChangeArrowheads="1"/>
          </p:cNvSpPr>
          <p:nvPr/>
        </p:nvSpPr>
        <p:spPr bwMode="auto">
          <a:xfrm>
            <a:off x="228600" y="188640"/>
            <a:ext cx="8686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b="1" dirty="0" smtClean="0">
                <a:solidFill>
                  <a:srgbClr val="B7DDC8"/>
                </a:solidFill>
                <a:latin typeface="Arial" charset="0"/>
              </a:rPr>
              <a:t>Выводы</a:t>
            </a:r>
            <a:endParaRPr lang="ru-RU" b="1" dirty="0">
              <a:solidFill>
                <a:srgbClr val="B7DDC8"/>
              </a:solidFill>
              <a:latin typeface="Arial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black">
          <a:xfrm>
            <a:off x="722313" y="620688"/>
            <a:ext cx="8421687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Созданы эффективные инструменты для исследования элементарных химических реакций в термически неравновесных условиях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1" name="Rectangle 25"/>
          <p:cNvSpPr>
            <a:spLocks noChangeArrowheads="1"/>
          </p:cNvSpPr>
          <p:nvPr/>
        </p:nvSpPr>
        <p:spPr bwMode="black">
          <a:xfrm>
            <a:off x="611560" y="83671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black">
          <a:xfrm>
            <a:off x="1012305" y="1197546"/>
            <a:ext cx="813169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Интернет каталог теоретических моделей</a:t>
            </a: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Расчет констант скоростей реакций по теоретическим моделям.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black">
          <a:xfrm>
            <a:off x="899592" y="1466404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black">
          <a:xfrm>
            <a:off x="1012305" y="1845618"/>
            <a:ext cx="8131695" cy="1440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Вычислительный комплекс </a:t>
            </a:r>
            <a:r>
              <a:rPr lang="en-US" sz="1800" dirty="0" smtClean="0">
                <a:solidFill>
                  <a:srgbClr val="FFFFCC"/>
                </a:solidFill>
                <a:latin typeface="+mn-lt"/>
                <a:cs typeface="+mn-cs"/>
              </a:rPr>
              <a:t>MD Trajectory </a:t>
            </a:r>
            <a:endParaRPr lang="ru-RU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Моделирование динамики молекулярных реакций методом классических траекторий.</a:t>
            </a:r>
            <a:endParaRPr lang="en-US" sz="1800" dirty="0" smtClean="0">
              <a:solidFill>
                <a:srgbClr val="FFFFCC"/>
              </a:solidFill>
              <a:latin typeface="+mn-lt"/>
              <a:cs typeface="+mn-cs"/>
            </a:endParaRPr>
          </a:p>
          <a:p>
            <a:pPr>
              <a:defRPr/>
            </a:pP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black">
          <a:xfrm>
            <a:off x="899592" y="2114476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black">
          <a:xfrm>
            <a:off x="724273" y="3717727"/>
            <a:ext cx="8421687" cy="1151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Проведена верификация теоретических моделей  обменных химических реакций и процессов диссоциации на основе траекторных расчетов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black">
          <a:xfrm>
            <a:off x="611560" y="3986585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black">
          <a:xfrm>
            <a:off x="1012305" y="4653136"/>
            <a:ext cx="8131695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Показано, что для обменных химических реакций ни одна модель не может корректно описать траекторные расчеты при</a:t>
            </a:r>
            <a:r>
              <a:rPr lang="en-US" sz="1800" dirty="0" smtClean="0">
                <a:solidFill>
                  <a:srgbClr val="FFFFCC"/>
                </a:solidFill>
                <a:latin typeface="+mn-lt"/>
                <a:cs typeface="+mn-cs"/>
              </a:rPr>
              <a:t> </a:t>
            </a: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относительно невысоких температурах. Однако при введении температурной зависимости параметров ситуация может быть скорректирована. 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29" name="Rectangle 25"/>
          <p:cNvSpPr>
            <a:spLocks noChangeArrowheads="1"/>
          </p:cNvSpPr>
          <p:nvPr/>
        </p:nvSpPr>
        <p:spPr bwMode="black">
          <a:xfrm>
            <a:off x="899592" y="4921994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0" name="Rectangle 25"/>
          <p:cNvSpPr>
            <a:spLocks noChangeArrowheads="1"/>
          </p:cNvSpPr>
          <p:nvPr/>
        </p:nvSpPr>
        <p:spPr bwMode="black">
          <a:xfrm>
            <a:off x="899592" y="6074817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black">
          <a:xfrm>
            <a:off x="1012305" y="5877272"/>
            <a:ext cx="8131695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Для описания процессов диссоциации в условиях отсутствия траекторных расчетов можно рекомендовать к использованию модель </a:t>
            </a:r>
            <a:r>
              <a:rPr lang="ru-RU" sz="1800" dirty="0" err="1" smtClean="0">
                <a:solidFill>
                  <a:srgbClr val="FFFFCC"/>
                </a:solidFill>
                <a:latin typeface="+mn-lt"/>
                <a:cs typeface="+mn-cs"/>
              </a:rPr>
              <a:t>Мэрроуна-Тринора</a:t>
            </a: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.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black">
          <a:xfrm>
            <a:off x="722313" y="2924944"/>
            <a:ext cx="8421687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1800" dirty="0" smtClean="0">
                <a:solidFill>
                  <a:srgbClr val="FFFFCC"/>
                </a:solidFill>
                <a:latin typeface="+mn-lt"/>
                <a:cs typeface="+mn-cs"/>
              </a:rPr>
              <a:t>В ходе траекторных расчетов получены константы скорости  для процессов диссоциации и обменных химических реакций для различных уровней описания.</a:t>
            </a:r>
            <a:endParaRPr lang="ru-RU" sz="1800" dirty="0">
              <a:solidFill>
                <a:srgbClr val="FFFFCC"/>
              </a:solidFill>
              <a:latin typeface="+mn-lt"/>
              <a:cs typeface="+mn-cs"/>
            </a:endParaRPr>
          </a:p>
        </p:txBody>
      </p:sp>
      <p:sp>
        <p:nvSpPr>
          <p:cNvPr id="44" name="Rectangle 25"/>
          <p:cNvSpPr>
            <a:spLocks noChangeArrowheads="1"/>
          </p:cNvSpPr>
          <p:nvPr/>
        </p:nvSpPr>
        <p:spPr bwMode="black">
          <a:xfrm>
            <a:off x="611560" y="2996952"/>
            <a:ext cx="90488" cy="90487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defRPr/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228600" y="3162300"/>
            <a:ext cx="8686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>
                <a:solidFill>
                  <a:srgbClr val="B7DDC8"/>
                </a:solidFill>
                <a:latin typeface="Arial" charset="0"/>
              </a:rPr>
              <a:t>Спасибо за внимание!</a:t>
            </a:r>
          </a:p>
        </p:txBody>
      </p:sp>
    </p:spTree>
  </p:cSld>
  <p:clrMapOvr>
    <a:masterClrMapping/>
  </p:clrMapOvr>
  <p:transition>
    <p:cover dir="d"/>
  </p:transition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8732</TotalTime>
  <Words>1838</Words>
  <Application>Microsoft Office PowerPoint</Application>
  <PresentationFormat>Экран (4:3)</PresentationFormat>
  <Paragraphs>415</Paragraphs>
  <Slides>67</Slides>
  <Notes>27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67</vt:i4>
      </vt:variant>
    </vt:vector>
  </HeadingPairs>
  <TitlesOfParts>
    <vt:vector size="76" baseType="lpstr">
      <vt:lpstr>宋体</vt:lpstr>
      <vt:lpstr>Arial</vt:lpstr>
      <vt:lpstr>Calibri</vt:lpstr>
      <vt:lpstr>Symbol</vt:lpstr>
      <vt:lpstr>Times New Roman</vt:lpstr>
      <vt:lpstr>Wingdings</vt:lpstr>
      <vt:lpstr>Оформление по умолчанию</vt:lpstr>
      <vt:lpstr>Формула</vt:lpstr>
      <vt:lpstr>Equation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Целевая функция</vt:lpstr>
      <vt:lpstr>Презентация PowerPoint</vt:lpstr>
      <vt:lpstr>Презентация PowerPoint</vt:lpstr>
      <vt:lpstr>Презентация PowerPoint</vt:lpstr>
      <vt:lpstr>Теоретические модели для процессов диссоциации</vt:lpstr>
      <vt:lpstr>Презентация PowerPoint</vt:lpstr>
      <vt:lpstr>Презентация PowerPoint</vt:lpstr>
      <vt:lpstr>Презентация PowerPoint</vt:lpstr>
      <vt:lpstr>Объекты моделирования методом МКТ</vt:lpstr>
      <vt:lpstr>Столкновение атома A с молекулой BC</vt:lpstr>
      <vt:lpstr>Презентация PowerPoint</vt:lpstr>
      <vt:lpstr>Определение начальных условий</vt:lpstr>
      <vt:lpstr>Численная схема интегрирования уравнений движения</vt:lpstr>
      <vt:lpstr>Численная схема интегрирования уравнений движения</vt:lpstr>
      <vt:lpstr>Результаты траекторных расчетов</vt:lpstr>
      <vt:lpstr>Generalized LEPS model</vt:lpstr>
      <vt:lpstr>Generalized LEPS model</vt:lpstr>
      <vt:lpstr>Sorbie-Murrell function</vt:lpstr>
      <vt:lpstr>Sorbie-Murrell function</vt:lpstr>
      <vt:lpstr>Поверхность потенциальной энергии</vt:lpstr>
      <vt:lpstr>Обобщенная модель LEPS</vt:lpstr>
      <vt:lpstr>Аналитическое представление ППЭ</vt:lpstr>
      <vt:lpstr>Функция Сорби-Маррелла</vt:lpstr>
      <vt:lpstr>Функция Гарсия-Лагана</vt:lpstr>
      <vt:lpstr>Функция Агуадо-Паниагуа</vt:lpstr>
      <vt:lpstr>Параллельная версия “MD Trajectory”</vt:lpstr>
      <vt:lpstr>Презентация PowerPoint</vt:lpstr>
      <vt:lpstr>Презентация PowerPoint</vt:lpstr>
      <vt:lpstr>Презентация PowerPoint</vt:lpstr>
      <vt:lpstr>Презентация PowerPoint</vt:lpstr>
      <vt:lpstr>Сечения реакции</vt:lpstr>
      <vt:lpstr>Сравнение МКТ расчетов с экспериментом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Comparison QCT calculations with theoretical models</vt:lpstr>
      <vt:lpstr>Marrone-Treanor model U=3T</vt:lpstr>
      <vt:lpstr>Marrone-Treanor model U=D/6</vt:lpstr>
      <vt:lpstr>Losev's gamma model</vt:lpstr>
      <vt:lpstr>Comparison QCT calculations with theoretical models</vt:lpstr>
      <vt:lpstr>Comparison QCT calculations with theoretical models</vt:lpstr>
      <vt:lpstr>Comparison QCT calculations with theoretical models</vt:lpstr>
      <vt:lpstr>Comparison QCT calculations with theoretical models</vt:lpstr>
      <vt:lpstr>Уровневый фактор</vt:lpstr>
      <vt:lpstr>Уровневый фактор</vt:lpstr>
      <vt:lpstr>Уровневый фактор</vt:lpstr>
      <vt:lpstr>Уровневый фактор, определение параметра модели q(T) на основе МКТ расчетов</vt:lpstr>
      <vt:lpstr>Презентация PowerPoint</vt:lpstr>
      <vt:lpstr>Презентация PowerPoint</vt:lpstr>
      <vt:lpstr>Презентация PowerPoint</vt:lpstr>
      <vt:lpstr>Фактор неравновесности</vt:lpstr>
      <vt:lpstr>Фактор неравновесности</vt:lpstr>
      <vt:lpstr>Сравнение МКТ расчетов с экспериментальными данными по фактору неравновесности</vt:lpstr>
      <vt:lpstr>Сравнение МКТ расчетов с экспериментальными данными по фактору неравновесности</vt:lpstr>
      <vt:lpstr>Сравнение МКТ расчетов с экспериментальными данными по фактору неравновесности</vt:lpstr>
      <vt:lpstr>Сравнение МКТ расчетов с экспериментальными данными по фактору неравновесности</vt:lpstr>
      <vt:lpstr>Презентация PowerPoint</vt:lpstr>
      <vt:lpstr>Презентация PowerPoint</vt:lpstr>
    </vt:vector>
  </TitlesOfParts>
  <Company>Inmech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mike</dc:creator>
  <cp:lastModifiedBy>Алла Сергиевская</cp:lastModifiedBy>
  <cp:revision>688</cp:revision>
  <dcterms:created xsi:type="dcterms:W3CDTF">2000-11-26T11:27:40Z</dcterms:created>
  <dcterms:modified xsi:type="dcterms:W3CDTF">2016-01-28T08:39:08Z</dcterms:modified>
</cp:coreProperties>
</file>